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345" r:id="rId3"/>
    <p:sldId id="346" r:id="rId4"/>
    <p:sldId id="344" r:id="rId5"/>
    <p:sldId id="342" r:id="rId6"/>
    <p:sldId id="281" r:id="rId7"/>
    <p:sldId id="395" r:id="rId8"/>
    <p:sldId id="284" r:id="rId9"/>
    <p:sldId id="285" r:id="rId10"/>
    <p:sldId id="286" r:id="rId11"/>
    <p:sldId id="293" r:id="rId12"/>
    <p:sldId id="334" r:id="rId13"/>
    <p:sldId id="337" r:id="rId14"/>
    <p:sldId id="361" r:id="rId15"/>
    <p:sldId id="353" r:id="rId16"/>
    <p:sldId id="354" r:id="rId17"/>
    <p:sldId id="355" r:id="rId18"/>
    <p:sldId id="356" r:id="rId19"/>
    <p:sldId id="358" r:id="rId20"/>
    <p:sldId id="391" r:id="rId21"/>
    <p:sldId id="359" r:id="rId22"/>
    <p:sldId id="360" r:id="rId23"/>
    <p:sldId id="399" r:id="rId24"/>
    <p:sldId id="400" r:id="rId25"/>
    <p:sldId id="401" r:id="rId26"/>
    <p:sldId id="402" r:id="rId27"/>
    <p:sldId id="362" r:id="rId28"/>
    <p:sldId id="393" r:id="rId29"/>
    <p:sldId id="363" r:id="rId30"/>
    <p:sldId id="414" r:id="rId31"/>
    <p:sldId id="415" r:id="rId32"/>
    <p:sldId id="416" r:id="rId33"/>
    <p:sldId id="417" r:id="rId34"/>
    <p:sldId id="418" r:id="rId35"/>
    <p:sldId id="364" r:id="rId36"/>
    <p:sldId id="365" r:id="rId37"/>
    <p:sldId id="366" r:id="rId38"/>
    <p:sldId id="367" r:id="rId39"/>
    <p:sldId id="368" r:id="rId40"/>
    <p:sldId id="369" r:id="rId41"/>
    <p:sldId id="392" r:id="rId42"/>
    <p:sldId id="396" r:id="rId43"/>
    <p:sldId id="348" r:id="rId44"/>
    <p:sldId id="371" r:id="rId45"/>
    <p:sldId id="372" r:id="rId46"/>
    <p:sldId id="373" r:id="rId47"/>
    <p:sldId id="374" r:id="rId48"/>
    <p:sldId id="375" r:id="rId49"/>
    <p:sldId id="376" r:id="rId50"/>
    <p:sldId id="349" r:id="rId51"/>
    <p:sldId id="386" r:id="rId52"/>
    <p:sldId id="389" r:id="rId53"/>
    <p:sldId id="390" r:id="rId54"/>
    <p:sldId id="377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98" r:id="rId64"/>
    <p:sldId id="350" r:id="rId65"/>
    <p:sldId id="352" r:id="rId66"/>
    <p:sldId id="403" r:id="rId67"/>
    <p:sldId id="408" r:id="rId68"/>
    <p:sldId id="409" r:id="rId69"/>
    <p:sldId id="410" r:id="rId70"/>
    <p:sldId id="411" r:id="rId71"/>
    <p:sldId id="412" r:id="rId72"/>
    <p:sldId id="413" r:id="rId73"/>
    <p:sldId id="394" r:id="rId7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92"/>
    <p:restoredTop sz="86122" autoAdjust="0"/>
  </p:normalViewPr>
  <p:slideViewPr>
    <p:cSldViewPr snapToGrid="0">
      <p:cViewPr>
        <p:scale>
          <a:sx n="75" d="100"/>
          <a:sy n="75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4" Type="http://schemas.openxmlformats.org/officeDocument/2006/relationships/oleObject" Target="file:///C:\Users\wuxiaoxi\Desktop\GDP%20EDIT.xls" TargetMode="Externa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oleObject" Target="file:///C:\Users\hanli\Desktop\&#22478;&#25237;&#20538;&#20840;&#37096;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4" Type="http://schemas.openxmlformats.org/officeDocument/2006/relationships/oleObject" Target="file:///C:\Users\vincent_chang\Documents\&#26032;&#22478;&#24314;&#35774;\&#26032;&#20840;&#26679;&#26412;\paper2\&#26032;&#22478;&#25968;&#25454;&#19978;&#20840;.xlsx" TargetMode="External"/><Relationship Id="rId1" Type="http://schemas.microsoft.com/office/2011/relationships/chartStyle" Target="style11.xml"/><Relationship Id="rId2" Type="http://schemas.microsoft.com/office/2011/relationships/chartColorStyle" Target="colors11.xml"/></Relationships>
</file>

<file path=ppt/charts/_rels/chart12.xml.rels><?xml version="1.0" encoding="UTF-8" standalone="yes"?>
<Relationships xmlns="http://schemas.openxmlformats.org/package/2006/relationships"><Relationship Id="rId1" Type="http://schemas.microsoft.com/office/2011/relationships/chartStyle" Target="style12.xml"/><Relationship Id="rId2" Type="http://schemas.microsoft.com/office/2011/relationships/chartColorStyle" Target="colors12.xml"/><Relationship Id="rId3" Type="http://schemas.openxmlformats.org/officeDocument/2006/relationships/oleObject" Target="file://localhost//Users/luming/Downloads/&#21271;&#20140;&#24066;&#23398;&#26657;&#25968;&#25307;&#29983;&#25968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microsoft.com/office/2011/relationships/chartStyle" Target="style13.xml"/><Relationship Id="rId2" Type="http://schemas.microsoft.com/office/2011/relationships/chartColorStyle" Target="colors13.xml"/><Relationship Id="rId3" Type="http://schemas.openxmlformats.org/officeDocument/2006/relationships/oleObject" Target="file://localhost//Users/luming/Downloads/&#21271;&#20140;&#24066;&#23398;&#26657;&#25968;&#25307;&#29983;&#25968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4" Type="http://schemas.openxmlformats.org/officeDocument/2006/relationships/oleObject" Target="../embeddings/oleObject1.bin"/><Relationship Id="rId1" Type="http://schemas.microsoft.com/office/2011/relationships/chartStyle" Target="style2.xml"/><Relationship Id="rId2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&#35770;&#25991;&#25972;&#29702;\&#21306;&#22495;&#32463;&#27982;&#23398;\&#22823;&#37117;&#24066;&#32479;&#35745;&#21306;&#22522;&#23612;&#31995;&#25968;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3.xml"/><Relationship Id="rId2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&#35770;&#25991;&#25972;&#29702;\&#21306;&#22495;&#32463;&#27982;&#23398;\&#22823;&#37117;&#24066;&#32479;&#35745;&#21306;&#22522;&#23612;&#31995;&#25968;.xlsx" TargetMode="External"/><Relationship Id="rId4" Type="http://schemas.openxmlformats.org/officeDocument/2006/relationships/chartUserShapes" Target="../drawings/drawing2.xml"/><Relationship Id="rId1" Type="http://schemas.microsoft.com/office/2011/relationships/chartStyle" Target="style4.xml"/><Relationship Id="rId2" Type="http://schemas.microsoft.com/office/2011/relationships/chartColorStyle" Target="colors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&#35770;&#25991;&#25972;&#29702;\&#21306;&#22495;&#32463;&#27982;&#23398;\&#22823;&#37117;&#24066;&#32479;&#35745;&#21306;&#22522;&#23612;&#31995;&#25968;.xlsx" TargetMode="External"/><Relationship Id="rId4" Type="http://schemas.openxmlformats.org/officeDocument/2006/relationships/chartUserShapes" Target="../drawings/drawing3.xml"/><Relationship Id="rId1" Type="http://schemas.microsoft.com/office/2011/relationships/chartStyle" Target="style5.xml"/><Relationship Id="rId2" Type="http://schemas.microsoft.com/office/2011/relationships/chartColorStyle" Target="colors5.xm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/\\localhost\\Users\luming\Downloads\&#22823;&#28286;&#21306;&#22522;&#23612;&#31995;&#25968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/C:\Users\hasee\Desktop\OneDrive\&#35770;&#25991;\&#25968;&#25454;\&#38271;&#19977;&#35282;&#19982;&#29664;&#19977;&#35282;&#23545;&#27604;\&#21435;&#38500;&#29664;&#27743;&#21644;&#38271;&#27743;&#22478;&#24066;\&#26032;&#24314;%20Microsoft%20Excel%20&#24037;&#20316;&#34920;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K:\T&#30424;\&#38450;&#30149;&#27602;&#22791;&#20221;2017\hoho\&#32508;&#36848;&#22270;&#34920;&#19982;&#25968;&#25454;\figure5.xlsx" TargetMode="External"/><Relationship Id="rId4" Type="http://schemas.openxmlformats.org/officeDocument/2006/relationships/chartUserShapes" Target="../drawings/drawing4.xml"/><Relationship Id="rId1" Type="http://schemas.microsoft.com/office/2011/relationships/chartStyle" Target="style8.xml"/><Relationship Id="rId2" Type="http://schemas.microsoft.com/office/2011/relationships/chartColorStyle" Target="colors8.xml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oleObject" Target="file:///C:\Users\hanli\Desktop\&#22478;&#25237;&#20538;&#20840;&#3709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占全美GDP比重（%）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Sheet2!$A$2:$A$52</c:f>
              <c:strCache>
                <c:ptCount val="51"/>
                <c:pt idx="0">
                  <c:v>加利福尼亚州</c:v>
                </c:pt>
                <c:pt idx="1">
                  <c:v>德克萨斯州</c:v>
                </c:pt>
                <c:pt idx="2">
                  <c:v>纽约州</c:v>
                </c:pt>
                <c:pt idx="3">
                  <c:v>佛罗里达州</c:v>
                </c:pt>
                <c:pt idx="4">
                  <c:v>伊利诺伊斯州</c:v>
                </c:pt>
                <c:pt idx="5">
                  <c:v>宾夕法尼亚州</c:v>
                </c:pt>
                <c:pt idx="6">
                  <c:v>新泽西州</c:v>
                </c:pt>
                <c:pt idx="7">
                  <c:v>俄亥俄州</c:v>
                </c:pt>
                <c:pt idx="8">
                  <c:v>维吉尼亚州</c:v>
                </c:pt>
                <c:pt idx="9">
                  <c:v>北卡罗来纳州</c:v>
                </c:pt>
                <c:pt idx="10">
                  <c:v>佐治亚州</c:v>
                </c:pt>
                <c:pt idx="11">
                  <c:v>密歇根州</c:v>
                </c:pt>
                <c:pt idx="12">
                  <c:v>马萨诸塞州</c:v>
                </c:pt>
                <c:pt idx="13">
                  <c:v>华盛顿州</c:v>
                </c:pt>
                <c:pt idx="14">
                  <c:v>马里兰州</c:v>
                </c:pt>
                <c:pt idx="15">
                  <c:v>印第安纳州</c:v>
                </c:pt>
                <c:pt idx="16">
                  <c:v>明尼苏达州</c:v>
                </c:pt>
                <c:pt idx="17">
                  <c:v>亚利桑那州</c:v>
                </c:pt>
                <c:pt idx="18">
                  <c:v>科罗拉多州</c:v>
                </c:pt>
                <c:pt idx="19">
                  <c:v>田纳西州</c:v>
                </c:pt>
                <c:pt idx="20">
                  <c:v>威斯康星州</c:v>
                </c:pt>
                <c:pt idx="21">
                  <c:v>密苏里州</c:v>
                </c:pt>
                <c:pt idx="22">
                  <c:v>康涅狄格州</c:v>
                </c:pt>
                <c:pt idx="23">
                  <c:v>路易斯安那州</c:v>
                </c:pt>
                <c:pt idx="24">
                  <c:v>亚拉巴马州</c:v>
                </c:pt>
                <c:pt idx="25">
                  <c:v>俄勒冈州</c:v>
                </c:pt>
                <c:pt idx="26">
                  <c:v>南卡罗来纳州</c:v>
                </c:pt>
                <c:pt idx="27">
                  <c:v>肯塔基州</c:v>
                </c:pt>
                <c:pt idx="28">
                  <c:v>俄克拉荷马州</c:v>
                </c:pt>
                <c:pt idx="29">
                  <c:v>艾奥瓦州</c:v>
                </c:pt>
                <c:pt idx="30">
                  <c:v>内华达州</c:v>
                </c:pt>
                <c:pt idx="31">
                  <c:v>堪萨斯州</c:v>
                </c:pt>
                <c:pt idx="32">
                  <c:v>犹他州</c:v>
                </c:pt>
                <c:pt idx="33">
                  <c:v>阿肯色州</c:v>
                </c:pt>
                <c:pt idx="34">
                  <c:v>华盛顿特区</c:v>
                </c:pt>
                <c:pt idx="35">
                  <c:v>密西西比州</c:v>
                </c:pt>
                <c:pt idx="36">
                  <c:v>内布拉斯加州</c:v>
                </c:pt>
                <c:pt idx="37">
                  <c:v>新墨西哥州</c:v>
                </c:pt>
                <c:pt idx="38">
                  <c:v>夏威夷州</c:v>
                </c:pt>
                <c:pt idx="39">
                  <c:v>西弗吉尼亚州</c:v>
                </c:pt>
                <c:pt idx="40">
                  <c:v>特拉华州</c:v>
                </c:pt>
                <c:pt idx="41">
                  <c:v>新罕布什尔州</c:v>
                </c:pt>
                <c:pt idx="42">
                  <c:v>爱达荷州</c:v>
                </c:pt>
                <c:pt idx="43">
                  <c:v>缅因州</c:v>
                </c:pt>
                <c:pt idx="44">
                  <c:v>罗得岛州</c:v>
                </c:pt>
                <c:pt idx="45">
                  <c:v>阿拉斯加州</c:v>
                </c:pt>
                <c:pt idx="46">
                  <c:v>南达科塔州</c:v>
                </c:pt>
                <c:pt idx="47">
                  <c:v>怀俄明州</c:v>
                </c:pt>
                <c:pt idx="48">
                  <c:v>蒙大纳州</c:v>
                </c:pt>
                <c:pt idx="49">
                  <c:v>北达科他州</c:v>
                </c:pt>
                <c:pt idx="50">
                  <c:v>佛蒙特州</c:v>
                </c:pt>
              </c:strCache>
            </c:strRef>
          </c:cat>
          <c:val>
            <c:numRef>
              <c:f>Sheet2!$B$2:$B$52</c:f>
              <c:numCache>
                <c:formatCode>General</c:formatCode>
                <c:ptCount val="51"/>
                <c:pt idx="0">
                  <c:v>0.1337</c:v>
                </c:pt>
                <c:pt idx="1">
                  <c:v>0.0809</c:v>
                </c:pt>
                <c:pt idx="2">
                  <c:v>0.0773</c:v>
                </c:pt>
                <c:pt idx="3">
                  <c:v>0.0521</c:v>
                </c:pt>
                <c:pt idx="4">
                  <c:v>0.0445</c:v>
                </c:pt>
                <c:pt idx="5">
                  <c:v>0.0392</c:v>
                </c:pt>
                <c:pt idx="6">
                  <c:v>0.0341</c:v>
                </c:pt>
                <c:pt idx="7">
                  <c:v>0.0333</c:v>
                </c:pt>
                <c:pt idx="8">
                  <c:v>0.0289</c:v>
                </c:pt>
                <c:pt idx="9">
                  <c:v>0.0281</c:v>
                </c:pt>
                <c:pt idx="10">
                  <c:v>0.0279</c:v>
                </c:pt>
                <c:pt idx="11">
                  <c:v>0.026</c:v>
                </c:pt>
                <c:pt idx="12">
                  <c:v>0.0258</c:v>
                </c:pt>
                <c:pt idx="13">
                  <c:v>0.0239</c:v>
                </c:pt>
                <c:pt idx="14">
                  <c:v>0.0203</c:v>
                </c:pt>
                <c:pt idx="15">
                  <c:v>0.0186</c:v>
                </c:pt>
                <c:pt idx="16">
                  <c:v>0.0184</c:v>
                </c:pt>
                <c:pt idx="17">
                  <c:v>0.0181</c:v>
                </c:pt>
                <c:pt idx="18">
                  <c:v>0.0179</c:v>
                </c:pt>
                <c:pt idx="19">
                  <c:v>0.0173</c:v>
                </c:pt>
                <c:pt idx="20">
                  <c:v>0.0173</c:v>
                </c:pt>
                <c:pt idx="21">
                  <c:v>0.0169</c:v>
                </c:pt>
                <c:pt idx="22">
                  <c:v>0.0161</c:v>
                </c:pt>
                <c:pt idx="23">
                  <c:v>0.0147</c:v>
                </c:pt>
                <c:pt idx="24">
                  <c:v>0.012</c:v>
                </c:pt>
                <c:pt idx="25">
                  <c:v>0.0117</c:v>
                </c:pt>
                <c:pt idx="26">
                  <c:v>0.0113</c:v>
                </c:pt>
                <c:pt idx="27">
                  <c:v>0.0111</c:v>
                </c:pt>
                <c:pt idx="28">
                  <c:v>0.0109</c:v>
                </c:pt>
                <c:pt idx="29">
                  <c:v>0.0101</c:v>
                </c:pt>
                <c:pt idx="30">
                  <c:v>0.0089</c:v>
                </c:pt>
                <c:pt idx="31">
                  <c:v>0.0088</c:v>
                </c:pt>
                <c:pt idx="32">
                  <c:v>0.008</c:v>
                </c:pt>
                <c:pt idx="33">
                  <c:v>0.0072</c:v>
                </c:pt>
                <c:pt idx="34">
                  <c:v>0.007</c:v>
                </c:pt>
                <c:pt idx="35">
                  <c:v>0.0068</c:v>
                </c:pt>
                <c:pt idx="36">
                  <c:v>0.0061</c:v>
                </c:pt>
                <c:pt idx="37">
                  <c:v>0.0053</c:v>
                </c:pt>
                <c:pt idx="38">
                  <c:v>0.0047</c:v>
                </c:pt>
                <c:pt idx="39">
                  <c:v>0.0045</c:v>
                </c:pt>
                <c:pt idx="40">
                  <c:v>0.0043</c:v>
                </c:pt>
                <c:pt idx="41">
                  <c:v>0.0042</c:v>
                </c:pt>
                <c:pt idx="42">
                  <c:v>0.0038</c:v>
                </c:pt>
                <c:pt idx="43">
                  <c:v>0.0036</c:v>
                </c:pt>
                <c:pt idx="44">
                  <c:v>0.0034</c:v>
                </c:pt>
                <c:pt idx="45">
                  <c:v>0.0032</c:v>
                </c:pt>
                <c:pt idx="46">
                  <c:v>0.0027</c:v>
                </c:pt>
                <c:pt idx="47">
                  <c:v>0.0027</c:v>
                </c:pt>
                <c:pt idx="48">
                  <c:v>0.0025</c:v>
                </c:pt>
                <c:pt idx="49">
                  <c:v>0.0023</c:v>
                </c:pt>
                <c:pt idx="50">
                  <c:v>0.0018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16-4DE7-96A7-C5D307537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-1813429296"/>
        <c:axId val="-1813390368"/>
      </c:barChart>
      <c:lineChart>
        <c:grouping val="standard"/>
        <c:varyColors val="0"/>
        <c:ser>
          <c:idx val="1"/>
          <c:order val="1"/>
          <c:tx>
            <c:strRef>
              <c:f>Sheet2!$C$1</c:f>
              <c:strCache>
                <c:ptCount val="1"/>
                <c:pt idx="0">
                  <c:v>占全美总人口比重（%）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Sheet2!$A$2:$A$52</c:f>
              <c:strCache>
                <c:ptCount val="51"/>
                <c:pt idx="0">
                  <c:v>加利福尼亚州</c:v>
                </c:pt>
                <c:pt idx="1">
                  <c:v>德克萨斯州</c:v>
                </c:pt>
                <c:pt idx="2">
                  <c:v>纽约州</c:v>
                </c:pt>
                <c:pt idx="3">
                  <c:v>佛罗里达州</c:v>
                </c:pt>
                <c:pt idx="4">
                  <c:v>伊利诺伊斯州</c:v>
                </c:pt>
                <c:pt idx="5">
                  <c:v>宾夕法尼亚州</c:v>
                </c:pt>
                <c:pt idx="6">
                  <c:v>新泽西州</c:v>
                </c:pt>
                <c:pt idx="7">
                  <c:v>俄亥俄州</c:v>
                </c:pt>
                <c:pt idx="8">
                  <c:v>维吉尼亚州</c:v>
                </c:pt>
                <c:pt idx="9">
                  <c:v>北卡罗来纳州</c:v>
                </c:pt>
                <c:pt idx="10">
                  <c:v>佐治亚州</c:v>
                </c:pt>
                <c:pt idx="11">
                  <c:v>密歇根州</c:v>
                </c:pt>
                <c:pt idx="12">
                  <c:v>马萨诸塞州</c:v>
                </c:pt>
                <c:pt idx="13">
                  <c:v>华盛顿州</c:v>
                </c:pt>
                <c:pt idx="14">
                  <c:v>马里兰州</c:v>
                </c:pt>
                <c:pt idx="15">
                  <c:v>印第安纳州</c:v>
                </c:pt>
                <c:pt idx="16">
                  <c:v>明尼苏达州</c:v>
                </c:pt>
                <c:pt idx="17">
                  <c:v>亚利桑那州</c:v>
                </c:pt>
                <c:pt idx="18">
                  <c:v>科罗拉多州</c:v>
                </c:pt>
                <c:pt idx="19">
                  <c:v>田纳西州</c:v>
                </c:pt>
                <c:pt idx="20">
                  <c:v>威斯康星州</c:v>
                </c:pt>
                <c:pt idx="21">
                  <c:v>密苏里州</c:v>
                </c:pt>
                <c:pt idx="22">
                  <c:v>康涅狄格州</c:v>
                </c:pt>
                <c:pt idx="23">
                  <c:v>路易斯安那州</c:v>
                </c:pt>
                <c:pt idx="24">
                  <c:v>亚拉巴马州</c:v>
                </c:pt>
                <c:pt idx="25">
                  <c:v>俄勒冈州</c:v>
                </c:pt>
                <c:pt idx="26">
                  <c:v>南卡罗来纳州</c:v>
                </c:pt>
                <c:pt idx="27">
                  <c:v>肯塔基州</c:v>
                </c:pt>
                <c:pt idx="28">
                  <c:v>俄克拉荷马州</c:v>
                </c:pt>
                <c:pt idx="29">
                  <c:v>艾奥瓦州</c:v>
                </c:pt>
                <c:pt idx="30">
                  <c:v>内华达州</c:v>
                </c:pt>
                <c:pt idx="31">
                  <c:v>堪萨斯州</c:v>
                </c:pt>
                <c:pt idx="32">
                  <c:v>犹他州</c:v>
                </c:pt>
                <c:pt idx="33">
                  <c:v>阿肯色州</c:v>
                </c:pt>
                <c:pt idx="34">
                  <c:v>华盛顿特区</c:v>
                </c:pt>
                <c:pt idx="35">
                  <c:v>密西西比州</c:v>
                </c:pt>
                <c:pt idx="36">
                  <c:v>内布拉斯加州</c:v>
                </c:pt>
                <c:pt idx="37">
                  <c:v>新墨西哥州</c:v>
                </c:pt>
                <c:pt idx="38">
                  <c:v>夏威夷州</c:v>
                </c:pt>
                <c:pt idx="39">
                  <c:v>西弗吉尼亚州</c:v>
                </c:pt>
                <c:pt idx="40">
                  <c:v>特拉华州</c:v>
                </c:pt>
                <c:pt idx="41">
                  <c:v>新罕布什尔州</c:v>
                </c:pt>
                <c:pt idx="42">
                  <c:v>爱达荷州</c:v>
                </c:pt>
                <c:pt idx="43">
                  <c:v>缅因州</c:v>
                </c:pt>
                <c:pt idx="44">
                  <c:v>罗得岛州</c:v>
                </c:pt>
                <c:pt idx="45">
                  <c:v>阿拉斯加州</c:v>
                </c:pt>
                <c:pt idx="46">
                  <c:v>南达科塔州</c:v>
                </c:pt>
                <c:pt idx="47">
                  <c:v>怀俄明州</c:v>
                </c:pt>
                <c:pt idx="48">
                  <c:v>蒙大纳州</c:v>
                </c:pt>
                <c:pt idx="49">
                  <c:v>北达科他州</c:v>
                </c:pt>
                <c:pt idx="50">
                  <c:v>佛蒙特州</c:v>
                </c:pt>
              </c:strCache>
            </c:strRef>
          </c:cat>
          <c:val>
            <c:numRef>
              <c:f>Sheet2!$C$2:$C$52</c:f>
              <c:numCache>
                <c:formatCode>General</c:formatCode>
                <c:ptCount val="51"/>
                <c:pt idx="0">
                  <c:v>0.1195</c:v>
                </c:pt>
                <c:pt idx="1">
                  <c:v>0.0781</c:v>
                </c:pt>
                <c:pt idx="2">
                  <c:v>0.0631</c:v>
                </c:pt>
                <c:pt idx="3">
                  <c:v>0.0597</c:v>
                </c:pt>
                <c:pt idx="4">
                  <c:v>0.042</c:v>
                </c:pt>
                <c:pt idx="5">
                  <c:v>0.0406</c:v>
                </c:pt>
                <c:pt idx="6">
                  <c:v>0.0284</c:v>
                </c:pt>
                <c:pt idx="7">
                  <c:v>0.0375</c:v>
                </c:pt>
                <c:pt idx="8">
                  <c:v>0.0252</c:v>
                </c:pt>
                <c:pt idx="9">
                  <c:v>0.0308</c:v>
                </c:pt>
                <c:pt idx="10">
                  <c:v>0.0312</c:v>
                </c:pt>
                <c:pt idx="11">
                  <c:v>0.0329</c:v>
                </c:pt>
                <c:pt idx="12">
                  <c:v>0.0211</c:v>
                </c:pt>
                <c:pt idx="13">
                  <c:v>0.0211</c:v>
                </c:pt>
                <c:pt idx="14">
                  <c:v>0.0184</c:v>
                </c:pt>
                <c:pt idx="15">
                  <c:v>0.0207</c:v>
                </c:pt>
                <c:pt idx="16">
                  <c:v>0.017</c:v>
                </c:pt>
                <c:pt idx="17">
                  <c:v>0.0207</c:v>
                </c:pt>
                <c:pt idx="18">
                  <c:v>0.0159</c:v>
                </c:pt>
                <c:pt idx="19">
                  <c:v>0.0201</c:v>
                </c:pt>
                <c:pt idx="20">
                  <c:v>0.0183</c:v>
                </c:pt>
                <c:pt idx="21">
                  <c:v>0.0192</c:v>
                </c:pt>
                <c:pt idx="22">
                  <c:v>0.0115</c:v>
                </c:pt>
                <c:pt idx="23">
                  <c:v>0.014</c:v>
                </c:pt>
                <c:pt idx="24">
                  <c:v>0.0151</c:v>
                </c:pt>
                <c:pt idx="25">
                  <c:v>0.0123</c:v>
                </c:pt>
                <c:pt idx="26">
                  <c:v>0.0144</c:v>
                </c:pt>
                <c:pt idx="27">
                  <c:v>0.0139</c:v>
                </c:pt>
                <c:pt idx="28">
                  <c:v>0.0118</c:v>
                </c:pt>
                <c:pt idx="29">
                  <c:v>0.0098</c:v>
                </c:pt>
                <c:pt idx="30">
                  <c:v>0.0084</c:v>
                </c:pt>
                <c:pt idx="31">
                  <c:v>0.0091</c:v>
                </c:pt>
                <c:pt idx="32">
                  <c:v>0.0087</c:v>
                </c:pt>
                <c:pt idx="33">
                  <c:v>0.0093</c:v>
                </c:pt>
                <c:pt idx="34">
                  <c:v>0.0019</c:v>
                </c:pt>
                <c:pt idx="35">
                  <c:v>0.0095</c:v>
                </c:pt>
                <c:pt idx="36">
                  <c:v>0.0058</c:v>
                </c:pt>
                <c:pt idx="37">
                  <c:v>0.0064</c:v>
                </c:pt>
                <c:pt idx="38">
                  <c:v>0.0042</c:v>
                </c:pt>
                <c:pt idx="39">
                  <c:v>0.0059</c:v>
                </c:pt>
                <c:pt idx="40">
                  <c:v>0.0028</c:v>
                </c:pt>
                <c:pt idx="41">
                  <c:v>0.0043</c:v>
                </c:pt>
                <c:pt idx="42">
                  <c:v>0.0049</c:v>
                </c:pt>
                <c:pt idx="43">
                  <c:v>0.0043</c:v>
                </c:pt>
                <c:pt idx="44">
                  <c:v>0.0035</c:v>
                </c:pt>
                <c:pt idx="45">
                  <c:v>0.0022</c:v>
                </c:pt>
                <c:pt idx="46">
                  <c:v>0.0026</c:v>
                </c:pt>
                <c:pt idx="47">
                  <c:v>0.0017</c:v>
                </c:pt>
                <c:pt idx="48">
                  <c:v>0.0031</c:v>
                </c:pt>
                <c:pt idx="49">
                  <c:v>0.0021</c:v>
                </c:pt>
                <c:pt idx="50">
                  <c:v>0.002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A16-4DE7-96A7-C5D307537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13429296"/>
        <c:axId val="-1813390368"/>
      </c:lineChart>
      <c:catAx>
        <c:axId val="-1813429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813390368"/>
        <c:crosses val="autoZero"/>
        <c:auto val="1"/>
        <c:lblAlgn val="ctr"/>
        <c:lblOffset val="100"/>
        <c:noMultiLvlLbl val="0"/>
      </c:catAx>
      <c:valAx>
        <c:axId val="-181339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81342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zh-CN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Coastal regions</c:v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numRef>
              <c:f>Sheet3!$A$9:$A$22</c:f>
              <c:numCache>
                <c:formatCode>General</c:formatCode>
                <c:ptCount val="14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  <c:pt idx="12">
                  <c:v>2017.0</c:v>
                </c:pt>
                <c:pt idx="13">
                  <c:v>2018.0</c:v>
                </c:pt>
              </c:numCache>
            </c:numRef>
          </c:cat>
          <c:val>
            <c:numRef>
              <c:f>Sheet3!$C$9:$C$22</c:f>
              <c:numCache>
                <c:formatCode>General</c:formatCode>
                <c:ptCount val="14"/>
                <c:pt idx="0">
                  <c:v>4.207909999999996</c:v>
                </c:pt>
                <c:pt idx="1">
                  <c:v>3.87149</c:v>
                </c:pt>
                <c:pt idx="2">
                  <c:v>4.662879999999974</c:v>
                </c:pt>
                <c:pt idx="3">
                  <c:v>5.4684</c:v>
                </c:pt>
                <c:pt idx="4">
                  <c:v>4.91943</c:v>
                </c:pt>
                <c:pt idx="5">
                  <c:v>4.80222</c:v>
                </c:pt>
                <c:pt idx="6">
                  <c:v>6.4122</c:v>
                </c:pt>
                <c:pt idx="7">
                  <c:v>6.457529999999998</c:v>
                </c:pt>
                <c:pt idx="8">
                  <c:v>6.150679999999999</c:v>
                </c:pt>
                <c:pt idx="9">
                  <c:v>6.604919999999944</c:v>
                </c:pt>
                <c:pt idx="10">
                  <c:v>4.97835</c:v>
                </c:pt>
                <c:pt idx="11">
                  <c:v>4.058509999999996</c:v>
                </c:pt>
                <c:pt idx="12">
                  <c:v>5.55477</c:v>
                </c:pt>
                <c:pt idx="13">
                  <c:v>5.70823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FB5-4DE7-A928-A68FD2A55278}"/>
            </c:ext>
          </c:extLst>
        </c:ser>
        <c:ser>
          <c:idx val="1"/>
          <c:order val="1"/>
          <c:tx>
            <c:v>Inland regions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cat>
            <c:numRef>
              <c:f>Sheet3!$A$9:$A$22</c:f>
              <c:numCache>
                <c:formatCode>General</c:formatCode>
                <c:ptCount val="14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  <c:pt idx="12">
                  <c:v>2017.0</c:v>
                </c:pt>
                <c:pt idx="13">
                  <c:v>2018.0</c:v>
                </c:pt>
              </c:numCache>
            </c:numRef>
          </c:cat>
          <c:val>
            <c:numRef>
              <c:f>Sheet3!$D$9:$D$22</c:f>
              <c:numCache>
                <c:formatCode>General</c:formatCode>
                <c:ptCount val="14"/>
                <c:pt idx="0">
                  <c:v>4.68333</c:v>
                </c:pt>
                <c:pt idx="1">
                  <c:v>4.11526</c:v>
                </c:pt>
                <c:pt idx="2">
                  <c:v>4.93324</c:v>
                </c:pt>
                <c:pt idx="3">
                  <c:v>6.35034</c:v>
                </c:pt>
                <c:pt idx="4">
                  <c:v>5.9717</c:v>
                </c:pt>
                <c:pt idx="5">
                  <c:v>5.45688</c:v>
                </c:pt>
                <c:pt idx="6">
                  <c:v>6.825519999999964</c:v>
                </c:pt>
                <c:pt idx="7">
                  <c:v>6.89727</c:v>
                </c:pt>
                <c:pt idx="8">
                  <c:v>6.51236</c:v>
                </c:pt>
                <c:pt idx="9">
                  <c:v>7.03903</c:v>
                </c:pt>
                <c:pt idx="10">
                  <c:v>5.44665</c:v>
                </c:pt>
                <c:pt idx="11">
                  <c:v>4.627069999999985</c:v>
                </c:pt>
                <c:pt idx="12">
                  <c:v>6.062869999999998</c:v>
                </c:pt>
                <c:pt idx="13">
                  <c:v>6.33462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FB5-4DE7-A928-A68FD2A55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606783168"/>
        <c:axId val="-1606989776"/>
      </c:lineChart>
      <c:catAx>
        <c:axId val="-1606783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  <a:endParaRPr lang="zh-CN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606989776"/>
        <c:crosses val="autoZero"/>
        <c:auto val="1"/>
        <c:lblAlgn val="ctr"/>
        <c:lblOffset val="100"/>
        <c:noMultiLvlLbl val="0"/>
      </c:catAx>
      <c:valAx>
        <c:axId val="-1606989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Interest rate </a:t>
                </a:r>
                <a:r>
                  <a:rPr lang="zh-CN"/>
                  <a:t>（</a:t>
                </a:r>
                <a:r>
                  <a:rPr lang="en-US"/>
                  <a:t>%</a:t>
                </a:r>
                <a:r>
                  <a:rPr lang="zh-CN"/>
                  <a:t>）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60678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600"/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645020543676"/>
          <c:y val="0.0576368876080692"/>
          <c:w val="0.771443399946574"/>
          <c:h val="0.736777867519902"/>
        </c:manualLayout>
      </c:layout>
      <c:barChart>
        <c:barDir val="col"/>
        <c:grouping val="clustered"/>
        <c:varyColors val="0"/>
        <c:ser>
          <c:idx val="0"/>
          <c:order val="0"/>
          <c:tx>
            <c:v>规划面积/平方公里</c:v>
          </c:tx>
          <c:spPr>
            <a:noFill/>
            <a:ln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cat>
            <c:strRef>
              <c:f>Sheet2!$F$1:$F$9</c:f>
              <c:strCache>
                <c:ptCount val="9"/>
                <c:pt idx="0">
                  <c:v>2005年以前</c:v>
                </c:pt>
                <c:pt idx="1">
                  <c:v>2006年</c:v>
                </c:pt>
                <c:pt idx="2">
                  <c:v>2007年</c:v>
                </c:pt>
                <c:pt idx="3">
                  <c:v>2008年</c:v>
                </c:pt>
                <c:pt idx="4">
                  <c:v>2009年</c:v>
                </c:pt>
                <c:pt idx="5">
                  <c:v>2010年</c:v>
                </c:pt>
                <c:pt idx="6">
                  <c:v>2011年</c:v>
                </c:pt>
                <c:pt idx="7">
                  <c:v>2012年</c:v>
                </c:pt>
                <c:pt idx="8">
                  <c:v>2013年</c:v>
                </c:pt>
              </c:strCache>
            </c:strRef>
          </c:cat>
          <c:val>
            <c:numRef>
              <c:f>Sheet2!$G$1:$G$9</c:f>
              <c:numCache>
                <c:formatCode>General</c:formatCode>
                <c:ptCount val="9"/>
                <c:pt idx="0">
                  <c:v>8502.048</c:v>
                </c:pt>
                <c:pt idx="1">
                  <c:v>3560.33</c:v>
                </c:pt>
                <c:pt idx="2">
                  <c:v>2664.31</c:v>
                </c:pt>
                <c:pt idx="3">
                  <c:v>2879.73</c:v>
                </c:pt>
                <c:pt idx="4">
                  <c:v>6995.120000000001</c:v>
                </c:pt>
                <c:pt idx="5">
                  <c:v>12173.91</c:v>
                </c:pt>
                <c:pt idx="6">
                  <c:v>9882.879999999899</c:v>
                </c:pt>
                <c:pt idx="7">
                  <c:v>12459.835</c:v>
                </c:pt>
                <c:pt idx="8">
                  <c:v>6172.98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1E-4096-B3CC-95EB31E207D4}"/>
            </c:ext>
          </c:extLst>
        </c:ser>
        <c:ser>
          <c:idx val="1"/>
          <c:order val="1"/>
          <c:tx>
            <c:v>规划人口/万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Sheet2!$F$1:$F$9</c:f>
              <c:strCache>
                <c:ptCount val="9"/>
                <c:pt idx="0">
                  <c:v>2005年以前</c:v>
                </c:pt>
                <c:pt idx="1">
                  <c:v>2006年</c:v>
                </c:pt>
                <c:pt idx="2">
                  <c:v>2007年</c:v>
                </c:pt>
                <c:pt idx="3">
                  <c:v>2008年</c:v>
                </c:pt>
                <c:pt idx="4">
                  <c:v>2009年</c:v>
                </c:pt>
                <c:pt idx="5">
                  <c:v>2010年</c:v>
                </c:pt>
                <c:pt idx="6">
                  <c:v>2011年</c:v>
                </c:pt>
                <c:pt idx="7">
                  <c:v>2012年</c:v>
                </c:pt>
                <c:pt idx="8">
                  <c:v>2013年</c:v>
                </c:pt>
              </c:strCache>
            </c:strRef>
          </c:cat>
          <c:val>
            <c:numRef>
              <c:f>Sheet2!$H$1:$H$9</c:f>
              <c:numCache>
                <c:formatCode>General</c:formatCode>
                <c:ptCount val="9"/>
                <c:pt idx="0">
                  <c:v>3605.79</c:v>
                </c:pt>
                <c:pt idx="1">
                  <c:v>950.0599999999994</c:v>
                </c:pt>
                <c:pt idx="2">
                  <c:v>885.506363636364</c:v>
                </c:pt>
                <c:pt idx="3">
                  <c:v>1108.68</c:v>
                </c:pt>
                <c:pt idx="4">
                  <c:v>2484.25</c:v>
                </c:pt>
                <c:pt idx="5">
                  <c:v>2880.33542857143</c:v>
                </c:pt>
                <c:pt idx="6">
                  <c:v>2423.49</c:v>
                </c:pt>
                <c:pt idx="7">
                  <c:v>3460.565</c:v>
                </c:pt>
                <c:pt idx="8">
                  <c:v>1208.94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1E-4096-B3CC-95EB31E20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34616176"/>
        <c:axId val="-1534630880"/>
      </c:barChart>
      <c:lineChart>
        <c:grouping val="standard"/>
        <c:varyColors val="0"/>
        <c:ser>
          <c:idx val="2"/>
          <c:order val="2"/>
          <c:tx>
            <c:v>城投债/亿（右轴）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Sheet2!$F$1:$F$9</c:f>
              <c:strCache>
                <c:ptCount val="9"/>
                <c:pt idx="0">
                  <c:v>2005年以前</c:v>
                </c:pt>
                <c:pt idx="1">
                  <c:v>2006年</c:v>
                </c:pt>
                <c:pt idx="2">
                  <c:v>2007年</c:v>
                </c:pt>
                <c:pt idx="3">
                  <c:v>2008年</c:v>
                </c:pt>
                <c:pt idx="4">
                  <c:v>2009年</c:v>
                </c:pt>
                <c:pt idx="5">
                  <c:v>2010年</c:v>
                </c:pt>
                <c:pt idx="6">
                  <c:v>2011年</c:v>
                </c:pt>
                <c:pt idx="7">
                  <c:v>2012年</c:v>
                </c:pt>
                <c:pt idx="8">
                  <c:v>2013年</c:v>
                </c:pt>
              </c:strCache>
            </c:strRef>
          </c:cat>
          <c:val>
            <c:numRef>
              <c:f>Sheet2!$I$1:$I$9</c:f>
              <c:numCache>
                <c:formatCode>General</c:formatCode>
                <c:ptCount val="9"/>
                <c:pt idx="1">
                  <c:v>112.0</c:v>
                </c:pt>
                <c:pt idx="2">
                  <c:v>191.5</c:v>
                </c:pt>
                <c:pt idx="3">
                  <c:v>296.0</c:v>
                </c:pt>
                <c:pt idx="4">
                  <c:v>1213.8</c:v>
                </c:pt>
                <c:pt idx="5">
                  <c:v>1185.0</c:v>
                </c:pt>
                <c:pt idx="6">
                  <c:v>1722.5</c:v>
                </c:pt>
                <c:pt idx="7">
                  <c:v>4718.900000000001</c:v>
                </c:pt>
                <c:pt idx="8">
                  <c:v>4303.2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B1E-4096-B3CC-95EB31E20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34653024"/>
        <c:axId val="-1534641664"/>
      </c:lineChart>
      <c:catAx>
        <c:axId val="-153461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534630880"/>
        <c:crosses val="autoZero"/>
        <c:auto val="1"/>
        <c:lblAlgn val="ctr"/>
        <c:lblOffset val="100"/>
        <c:noMultiLvlLbl val="0"/>
      </c:catAx>
      <c:valAx>
        <c:axId val="-153463088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534616176"/>
        <c:crosses val="autoZero"/>
        <c:crossBetween val="between"/>
      </c:valAx>
      <c:valAx>
        <c:axId val="-1534641664"/>
        <c:scaling>
          <c:orientation val="minMax"/>
        </c:scaling>
        <c:delete val="0"/>
        <c:axPos val="r"/>
        <c:numFmt formatCode="General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534653024"/>
        <c:crosses val="max"/>
        <c:crossBetween val="between"/>
      </c:valAx>
      <c:catAx>
        <c:axId val="-153465302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-1534641664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18320843178"/>
          <c:y val="0.0446991239673559"/>
          <c:w val="0.858434089134494"/>
          <c:h val="0.709933238569739"/>
        </c:manualLayout>
      </c:layout>
      <c:lineChart>
        <c:grouping val="standard"/>
        <c:varyColors val="0"/>
        <c:ser>
          <c:idx val="1"/>
          <c:order val="0"/>
          <c:tx>
            <c:strRef>
              <c:f>[北京市学校数招生数.xlsx]sheet1!$O$1</c:f>
              <c:strCache>
                <c:ptCount val="1"/>
                <c:pt idx="0">
                  <c:v>北京初中小学数量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[北京市学校数招生数.xlsx]sheet1!$A$2:$A$39</c:f>
              <c:numCache>
                <c:formatCode>General</c:formatCode>
                <c:ptCount val="38"/>
                <c:pt idx="0">
                  <c:v>1978.0</c:v>
                </c:pt>
                <c:pt idx="1">
                  <c:v>1979.0</c:v>
                </c:pt>
                <c:pt idx="2">
                  <c:v>1980.0</c:v>
                </c:pt>
                <c:pt idx="3">
                  <c:v>1981.0</c:v>
                </c:pt>
                <c:pt idx="4">
                  <c:v>1982.0</c:v>
                </c:pt>
                <c:pt idx="5">
                  <c:v>1983.0</c:v>
                </c:pt>
                <c:pt idx="6">
                  <c:v>1984.0</c:v>
                </c:pt>
                <c:pt idx="7">
                  <c:v>1985.0</c:v>
                </c:pt>
                <c:pt idx="8">
                  <c:v>1986.0</c:v>
                </c:pt>
                <c:pt idx="9">
                  <c:v>1987.0</c:v>
                </c:pt>
                <c:pt idx="10">
                  <c:v>1988.0</c:v>
                </c:pt>
                <c:pt idx="11">
                  <c:v>1989.0</c:v>
                </c:pt>
                <c:pt idx="12">
                  <c:v>1990.0</c:v>
                </c:pt>
                <c:pt idx="13">
                  <c:v>1991.0</c:v>
                </c:pt>
                <c:pt idx="14">
                  <c:v>1992.0</c:v>
                </c:pt>
                <c:pt idx="15">
                  <c:v>1993.0</c:v>
                </c:pt>
                <c:pt idx="16">
                  <c:v>1994.0</c:v>
                </c:pt>
                <c:pt idx="17">
                  <c:v>1995.0</c:v>
                </c:pt>
                <c:pt idx="18">
                  <c:v>1996.0</c:v>
                </c:pt>
                <c:pt idx="19">
                  <c:v>1997.0</c:v>
                </c:pt>
                <c:pt idx="20">
                  <c:v>1998.0</c:v>
                </c:pt>
                <c:pt idx="21">
                  <c:v>1999.0</c:v>
                </c:pt>
                <c:pt idx="22">
                  <c:v>2000.0</c:v>
                </c:pt>
                <c:pt idx="23">
                  <c:v>2001.0</c:v>
                </c:pt>
                <c:pt idx="24">
                  <c:v>2002.0</c:v>
                </c:pt>
                <c:pt idx="25">
                  <c:v>2003.0</c:v>
                </c:pt>
                <c:pt idx="26">
                  <c:v>2004.0</c:v>
                </c:pt>
                <c:pt idx="27">
                  <c:v>2005.0</c:v>
                </c:pt>
                <c:pt idx="28">
                  <c:v>2006.0</c:v>
                </c:pt>
                <c:pt idx="29">
                  <c:v>2007.0</c:v>
                </c:pt>
                <c:pt idx="30">
                  <c:v>2008.0</c:v>
                </c:pt>
                <c:pt idx="31">
                  <c:v>2009.0</c:v>
                </c:pt>
                <c:pt idx="32">
                  <c:v>2010.0</c:v>
                </c:pt>
                <c:pt idx="33">
                  <c:v>2011.0</c:v>
                </c:pt>
                <c:pt idx="34">
                  <c:v>2012.0</c:v>
                </c:pt>
                <c:pt idx="35">
                  <c:v>2013.0</c:v>
                </c:pt>
                <c:pt idx="36">
                  <c:v>2014.0</c:v>
                </c:pt>
                <c:pt idx="37">
                  <c:v>2015.0</c:v>
                </c:pt>
              </c:numCache>
            </c:numRef>
          </c:cat>
          <c:val>
            <c:numRef>
              <c:f>[北京市学校数招生数.xlsx]sheet1!$O$2:$O$39</c:f>
              <c:numCache>
                <c:formatCode>General</c:formatCode>
                <c:ptCount val="38"/>
                <c:pt idx="0">
                  <c:v>4666.0</c:v>
                </c:pt>
                <c:pt idx="1">
                  <c:v>4534.0</c:v>
                </c:pt>
                <c:pt idx="2">
                  <c:v>4744.0</c:v>
                </c:pt>
                <c:pt idx="3">
                  <c:v>4745.0</c:v>
                </c:pt>
                <c:pt idx="4">
                  <c:v>4826.0</c:v>
                </c:pt>
                <c:pt idx="5">
                  <c:v>4821.0</c:v>
                </c:pt>
                <c:pt idx="6">
                  <c:v>4719.0</c:v>
                </c:pt>
                <c:pt idx="7">
                  <c:v>4624.0</c:v>
                </c:pt>
                <c:pt idx="8">
                  <c:v>4413.0</c:v>
                </c:pt>
                <c:pt idx="9">
                  <c:v>4282.0</c:v>
                </c:pt>
                <c:pt idx="10">
                  <c:v>4215.0</c:v>
                </c:pt>
                <c:pt idx="11">
                  <c:v>4121.0</c:v>
                </c:pt>
                <c:pt idx="12">
                  <c:v>4015.0</c:v>
                </c:pt>
                <c:pt idx="13">
                  <c:v>3891.0</c:v>
                </c:pt>
                <c:pt idx="14">
                  <c:v>3712.0</c:v>
                </c:pt>
                <c:pt idx="15">
                  <c:v>3590.0</c:v>
                </c:pt>
                <c:pt idx="16">
                  <c:v>3448.0</c:v>
                </c:pt>
                <c:pt idx="17">
                  <c:v>3291.0</c:v>
                </c:pt>
                <c:pt idx="18">
                  <c:v>3208.0</c:v>
                </c:pt>
                <c:pt idx="19">
                  <c:v>3143.0</c:v>
                </c:pt>
                <c:pt idx="20">
                  <c:v>2981.0</c:v>
                </c:pt>
                <c:pt idx="21">
                  <c:v>2831.0</c:v>
                </c:pt>
                <c:pt idx="22">
                  <c:v>2627.0</c:v>
                </c:pt>
                <c:pt idx="23">
                  <c:v>2462.0</c:v>
                </c:pt>
                <c:pt idx="24">
                  <c:v>2285.0</c:v>
                </c:pt>
                <c:pt idx="25">
                  <c:v>2086.0</c:v>
                </c:pt>
                <c:pt idx="26">
                  <c:v>1926.0</c:v>
                </c:pt>
                <c:pt idx="27">
                  <c:v>1807.0</c:v>
                </c:pt>
                <c:pt idx="28">
                  <c:v>1682.0</c:v>
                </c:pt>
                <c:pt idx="29">
                  <c:v>1596.0</c:v>
                </c:pt>
                <c:pt idx="30">
                  <c:v>1551.0</c:v>
                </c:pt>
                <c:pt idx="31">
                  <c:v>1502.0</c:v>
                </c:pt>
                <c:pt idx="32">
                  <c:v>1449.0</c:v>
                </c:pt>
                <c:pt idx="33">
                  <c:v>1432.0</c:v>
                </c:pt>
                <c:pt idx="34">
                  <c:v>1422.0</c:v>
                </c:pt>
                <c:pt idx="35">
                  <c:v>1440.0</c:v>
                </c:pt>
                <c:pt idx="36">
                  <c:v>1377.0</c:v>
                </c:pt>
                <c:pt idx="37">
                  <c:v>1336.0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[北京市学校数招生数.xlsx]sheet1!$P$1</c:f>
              <c:strCache>
                <c:ptCount val="1"/>
                <c:pt idx="0">
                  <c:v>上海中小学数量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[北京市学校数招生数.xlsx]sheet1!$A$2:$A$39</c:f>
              <c:numCache>
                <c:formatCode>General</c:formatCode>
                <c:ptCount val="38"/>
                <c:pt idx="0">
                  <c:v>1978.0</c:v>
                </c:pt>
                <c:pt idx="1">
                  <c:v>1979.0</c:v>
                </c:pt>
                <c:pt idx="2">
                  <c:v>1980.0</c:v>
                </c:pt>
                <c:pt idx="3">
                  <c:v>1981.0</c:v>
                </c:pt>
                <c:pt idx="4">
                  <c:v>1982.0</c:v>
                </c:pt>
                <c:pt idx="5">
                  <c:v>1983.0</c:v>
                </c:pt>
                <c:pt idx="6">
                  <c:v>1984.0</c:v>
                </c:pt>
                <c:pt idx="7">
                  <c:v>1985.0</c:v>
                </c:pt>
                <c:pt idx="8">
                  <c:v>1986.0</c:v>
                </c:pt>
                <c:pt idx="9">
                  <c:v>1987.0</c:v>
                </c:pt>
                <c:pt idx="10">
                  <c:v>1988.0</c:v>
                </c:pt>
                <c:pt idx="11">
                  <c:v>1989.0</c:v>
                </c:pt>
                <c:pt idx="12">
                  <c:v>1990.0</c:v>
                </c:pt>
                <c:pt idx="13">
                  <c:v>1991.0</c:v>
                </c:pt>
                <c:pt idx="14">
                  <c:v>1992.0</c:v>
                </c:pt>
                <c:pt idx="15">
                  <c:v>1993.0</c:v>
                </c:pt>
                <c:pt idx="16">
                  <c:v>1994.0</c:v>
                </c:pt>
                <c:pt idx="17">
                  <c:v>1995.0</c:v>
                </c:pt>
                <c:pt idx="18">
                  <c:v>1996.0</c:v>
                </c:pt>
                <c:pt idx="19">
                  <c:v>1997.0</c:v>
                </c:pt>
                <c:pt idx="20">
                  <c:v>1998.0</c:v>
                </c:pt>
                <c:pt idx="21">
                  <c:v>1999.0</c:v>
                </c:pt>
                <c:pt idx="22">
                  <c:v>2000.0</c:v>
                </c:pt>
                <c:pt idx="23">
                  <c:v>2001.0</c:v>
                </c:pt>
                <c:pt idx="24">
                  <c:v>2002.0</c:v>
                </c:pt>
                <c:pt idx="25">
                  <c:v>2003.0</c:v>
                </c:pt>
                <c:pt idx="26">
                  <c:v>2004.0</c:v>
                </c:pt>
                <c:pt idx="27">
                  <c:v>2005.0</c:v>
                </c:pt>
                <c:pt idx="28">
                  <c:v>2006.0</c:v>
                </c:pt>
                <c:pt idx="29">
                  <c:v>2007.0</c:v>
                </c:pt>
                <c:pt idx="30">
                  <c:v>2008.0</c:v>
                </c:pt>
                <c:pt idx="31">
                  <c:v>2009.0</c:v>
                </c:pt>
                <c:pt idx="32">
                  <c:v>2010.0</c:v>
                </c:pt>
                <c:pt idx="33">
                  <c:v>2011.0</c:v>
                </c:pt>
                <c:pt idx="34">
                  <c:v>2012.0</c:v>
                </c:pt>
                <c:pt idx="35">
                  <c:v>2013.0</c:v>
                </c:pt>
                <c:pt idx="36">
                  <c:v>2014.0</c:v>
                </c:pt>
                <c:pt idx="37">
                  <c:v>2015.0</c:v>
                </c:pt>
              </c:numCache>
            </c:numRef>
          </c:cat>
          <c:val>
            <c:numRef>
              <c:f>[北京市学校数招生数.xlsx]sheet1!$P$2:$P$39</c:f>
              <c:numCache>
                <c:formatCode>General</c:formatCode>
                <c:ptCount val="38"/>
                <c:pt idx="19">
                  <c:v>2345.0</c:v>
                </c:pt>
                <c:pt idx="20">
                  <c:v>2228.0</c:v>
                </c:pt>
                <c:pt idx="21">
                  <c:v>2063.0</c:v>
                </c:pt>
                <c:pt idx="22">
                  <c:v>1882.0</c:v>
                </c:pt>
                <c:pt idx="23">
                  <c:v>1717.0</c:v>
                </c:pt>
                <c:pt idx="24">
                  <c:v>1608.0</c:v>
                </c:pt>
                <c:pt idx="25">
                  <c:v>1530.0</c:v>
                </c:pt>
                <c:pt idx="26">
                  <c:v>1470.0</c:v>
                </c:pt>
                <c:pt idx="27">
                  <c:v>1447.0</c:v>
                </c:pt>
                <c:pt idx="28">
                  <c:v>1420.0</c:v>
                </c:pt>
                <c:pt idx="29">
                  <c:v>1401.0</c:v>
                </c:pt>
                <c:pt idx="30">
                  <c:v>1446.0</c:v>
                </c:pt>
                <c:pt idx="31">
                  <c:v>1513.0</c:v>
                </c:pt>
                <c:pt idx="32">
                  <c:v>1521.0</c:v>
                </c:pt>
                <c:pt idx="33">
                  <c:v>1518.0</c:v>
                </c:pt>
                <c:pt idx="34">
                  <c:v>1521.0</c:v>
                </c:pt>
                <c:pt idx="35">
                  <c:v>1521.0</c:v>
                </c:pt>
                <c:pt idx="36">
                  <c:v>1525.0</c:v>
                </c:pt>
                <c:pt idx="37">
                  <c:v>1554.0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456963376"/>
        <c:axId val="-1456969504"/>
      </c:lineChart>
      <c:catAx>
        <c:axId val="-145696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456969504"/>
        <c:crosses val="autoZero"/>
        <c:auto val="1"/>
        <c:lblAlgn val="ctr"/>
        <c:lblOffset val="100"/>
        <c:noMultiLvlLbl val="0"/>
      </c:catAx>
      <c:valAx>
        <c:axId val="-14569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45696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212035929984"/>
          <c:y val="0.915472095009434"/>
          <c:w val="0.723575744113972"/>
          <c:h val="0.0776104826726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noFill/>
    </a:ln>
    <a:effectLst/>
  </c:spPr>
  <c:txPr>
    <a:bodyPr/>
    <a:lstStyle/>
    <a:p>
      <a:pPr>
        <a:defRPr sz="1400"/>
      </a:pPr>
      <a:endParaRPr lang="zh-C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739282589676"/>
          <c:y val="0.0254283318751823"/>
          <c:w val="0.836468066491689"/>
          <c:h val="0.734937363921123"/>
        </c:manualLayout>
      </c:layout>
      <c:lineChart>
        <c:grouping val="standard"/>
        <c:varyColors val="0"/>
        <c:ser>
          <c:idx val="0"/>
          <c:order val="0"/>
          <c:tx>
            <c:strRef>
              <c:f>[北京市学校数招生数.xlsx]sheet1!$Q$1</c:f>
              <c:strCache>
                <c:ptCount val="1"/>
                <c:pt idx="0">
                  <c:v>北京初中小学招生数量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[北京市学校数招生数.xlsx]sheet1!$A$2:$A$39</c:f>
              <c:numCache>
                <c:formatCode>General</c:formatCode>
                <c:ptCount val="38"/>
                <c:pt idx="0">
                  <c:v>1978.0</c:v>
                </c:pt>
                <c:pt idx="1">
                  <c:v>1979.0</c:v>
                </c:pt>
                <c:pt idx="2">
                  <c:v>1980.0</c:v>
                </c:pt>
                <c:pt idx="3">
                  <c:v>1981.0</c:v>
                </c:pt>
                <c:pt idx="4">
                  <c:v>1982.0</c:v>
                </c:pt>
                <c:pt idx="5">
                  <c:v>1983.0</c:v>
                </c:pt>
                <c:pt idx="6">
                  <c:v>1984.0</c:v>
                </c:pt>
                <c:pt idx="7">
                  <c:v>1985.0</c:v>
                </c:pt>
                <c:pt idx="8">
                  <c:v>1986.0</c:v>
                </c:pt>
                <c:pt idx="9">
                  <c:v>1987.0</c:v>
                </c:pt>
                <c:pt idx="10">
                  <c:v>1988.0</c:v>
                </c:pt>
                <c:pt idx="11">
                  <c:v>1989.0</c:v>
                </c:pt>
                <c:pt idx="12">
                  <c:v>1990.0</c:v>
                </c:pt>
                <c:pt idx="13">
                  <c:v>1991.0</c:v>
                </c:pt>
                <c:pt idx="14">
                  <c:v>1992.0</c:v>
                </c:pt>
                <c:pt idx="15">
                  <c:v>1993.0</c:v>
                </c:pt>
                <c:pt idx="16">
                  <c:v>1994.0</c:v>
                </c:pt>
                <c:pt idx="17">
                  <c:v>1995.0</c:v>
                </c:pt>
                <c:pt idx="18">
                  <c:v>1996.0</c:v>
                </c:pt>
                <c:pt idx="19">
                  <c:v>1997.0</c:v>
                </c:pt>
                <c:pt idx="20">
                  <c:v>1998.0</c:v>
                </c:pt>
                <c:pt idx="21">
                  <c:v>1999.0</c:v>
                </c:pt>
                <c:pt idx="22">
                  <c:v>2000.0</c:v>
                </c:pt>
                <c:pt idx="23">
                  <c:v>2001.0</c:v>
                </c:pt>
                <c:pt idx="24">
                  <c:v>2002.0</c:v>
                </c:pt>
                <c:pt idx="25">
                  <c:v>2003.0</c:v>
                </c:pt>
                <c:pt idx="26">
                  <c:v>2004.0</c:v>
                </c:pt>
                <c:pt idx="27">
                  <c:v>2005.0</c:v>
                </c:pt>
                <c:pt idx="28">
                  <c:v>2006.0</c:v>
                </c:pt>
                <c:pt idx="29">
                  <c:v>2007.0</c:v>
                </c:pt>
                <c:pt idx="30">
                  <c:v>2008.0</c:v>
                </c:pt>
                <c:pt idx="31">
                  <c:v>2009.0</c:v>
                </c:pt>
                <c:pt idx="32">
                  <c:v>2010.0</c:v>
                </c:pt>
                <c:pt idx="33">
                  <c:v>2011.0</c:v>
                </c:pt>
                <c:pt idx="34">
                  <c:v>2012.0</c:v>
                </c:pt>
                <c:pt idx="35">
                  <c:v>2013.0</c:v>
                </c:pt>
                <c:pt idx="36">
                  <c:v>2014.0</c:v>
                </c:pt>
                <c:pt idx="37">
                  <c:v>2015.0</c:v>
                </c:pt>
              </c:numCache>
            </c:numRef>
          </c:cat>
          <c:val>
            <c:numRef>
              <c:f>[北京市学校数招生数.xlsx]sheet1!$Q$2:$Q$39</c:f>
              <c:numCache>
                <c:formatCode>General</c:formatCode>
                <c:ptCount val="38"/>
                <c:pt idx="0">
                  <c:v>199076.0</c:v>
                </c:pt>
                <c:pt idx="1">
                  <c:v>154809.0</c:v>
                </c:pt>
                <c:pt idx="2">
                  <c:v>282066.0</c:v>
                </c:pt>
                <c:pt idx="3">
                  <c:v>282084.0</c:v>
                </c:pt>
                <c:pt idx="4">
                  <c:v>235857.0</c:v>
                </c:pt>
                <c:pt idx="5">
                  <c:v>203901.0</c:v>
                </c:pt>
                <c:pt idx="6">
                  <c:v>229779.0</c:v>
                </c:pt>
                <c:pt idx="7">
                  <c:v>247537.0</c:v>
                </c:pt>
                <c:pt idx="8">
                  <c:v>243432.0</c:v>
                </c:pt>
                <c:pt idx="9">
                  <c:v>297928.0</c:v>
                </c:pt>
                <c:pt idx="10">
                  <c:v>315671.0</c:v>
                </c:pt>
                <c:pt idx="11">
                  <c:v>280940.0</c:v>
                </c:pt>
                <c:pt idx="12">
                  <c:v>263751.0</c:v>
                </c:pt>
                <c:pt idx="13">
                  <c:v>279310.0</c:v>
                </c:pt>
                <c:pt idx="14">
                  <c:v>312754.0</c:v>
                </c:pt>
                <c:pt idx="15">
                  <c:v>331621.0</c:v>
                </c:pt>
                <c:pt idx="16">
                  <c:v>369853.0</c:v>
                </c:pt>
                <c:pt idx="17">
                  <c:v>351887.0</c:v>
                </c:pt>
                <c:pt idx="18">
                  <c:v>317707.0</c:v>
                </c:pt>
                <c:pt idx="19">
                  <c:v>268103.0</c:v>
                </c:pt>
                <c:pt idx="20">
                  <c:v>254551.0</c:v>
                </c:pt>
                <c:pt idx="21">
                  <c:v>267064.0</c:v>
                </c:pt>
                <c:pt idx="22">
                  <c:v>275186.0</c:v>
                </c:pt>
                <c:pt idx="23">
                  <c:v>257404.0</c:v>
                </c:pt>
                <c:pt idx="24">
                  <c:v>242407.0</c:v>
                </c:pt>
                <c:pt idx="25">
                  <c:v>206297.0</c:v>
                </c:pt>
                <c:pt idx="26">
                  <c:v>174067.0</c:v>
                </c:pt>
                <c:pt idx="27">
                  <c:v>164068.0</c:v>
                </c:pt>
                <c:pt idx="28">
                  <c:v>163860.0</c:v>
                </c:pt>
                <c:pt idx="29">
                  <c:v>220975.0</c:v>
                </c:pt>
                <c:pt idx="30">
                  <c:v>217934.0</c:v>
                </c:pt>
                <c:pt idx="31">
                  <c:v>208344.0</c:v>
                </c:pt>
                <c:pt idx="32">
                  <c:v>216088.0</c:v>
                </c:pt>
                <c:pt idx="33">
                  <c:v>233355.0</c:v>
                </c:pt>
                <c:pt idx="34">
                  <c:v>249871.0</c:v>
                </c:pt>
                <c:pt idx="35">
                  <c:v>272533.0</c:v>
                </c:pt>
                <c:pt idx="36">
                  <c:v>255942.0</c:v>
                </c:pt>
                <c:pt idx="37">
                  <c:v>235028.0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[北京市学校数招生数.xlsx]sheet1!$R$1</c:f>
              <c:strCache>
                <c:ptCount val="1"/>
                <c:pt idx="0">
                  <c:v>上海中小学招生数量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[北京市学校数招生数.xlsx]sheet1!$A$2:$A$39</c:f>
              <c:numCache>
                <c:formatCode>General</c:formatCode>
                <c:ptCount val="38"/>
                <c:pt idx="0">
                  <c:v>1978.0</c:v>
                </c:pt>
                <c:pt idx="1">
                  <c:v>1979.0</c:v>
                </c:pt>
                <c:pt idx="2">
                  <c:v>1980.0</c:v>
                </c:pt>
                <c:pt idx="3">
                  <c:v>1981.0</c:v>
                </c:pt>
                <c:pt idx="4">
                  <c:v>1982.0</c:v>
                </c:pt>
                <c:pt idx="5">
                  <c:v>1983.0</c:v>
                </c:pt>
                <c:pt idx="6">
                  <c:v>1984.0</c:v>
                </c:pt>
                <c:pt idx="7">
                  <c:v>1985.0</c:v>
                </c:pt>
                <c:pt idx="8">
                  <c:v>1986.0</c:v>
                </c:pt>
                <c:pt idx="9">
                  <c:v>1987.0</c:v>
                </c:pt>
                <c:pt idx="10">
                  <c:v>1988.0</c:v>
                </c:pt>
                <c:pt idx="11">
                  <c:v>1989.0</c:v>
                </c:pt>
                <c:pt idx="12">
                  <c:v>1990.0</c:v>
                </c:pt>
                <c:pt idx="13">
                  <c:v>1991.0</c:v>
                </c:pt>
                <c:pt idx="14">
                  <c:v>1992.0</c:v>
                </c:pt>
                <c:pt idx="15">
                  <c:v>1993.0</c:v>
                </c:pt>
                <c:pt idx="16">
                  <c:v>1994.0</c:v>
                </c:pt>
                <c:pt idx="17">
                  <c:v>1995.0</c:v>
                </c:pt>
                <c:pt idx="18">
                  <c:v>1996.0</c:v>
                </c:pt>
                <c:pt idx="19">
                  <c:v>1997.0</c:v>
                </c:pt>
                <c:pt idx="20">
                  <c:v>1998.0</c:v>
                </c:pt>
                <c:pt idx="21">
                  <c:v>1999.0</c:v>
                </c:pt>
                <c:pt idx="22">
                  <c:v>2000.0</c:v>
                </c:pt>
                <c:pt idx="23">
                  <c:v>2001.0</c:v>
                </c:pt>
                <c:pt idx="24">
                  <c:v>2002.0</c:v>
                </c:pt>
                <c:pt idx="25">
                  <c:v>2003.0</c:v>
                </c:pt>
                <c:pt idx="26">
                  <c:v>2004.0</c:v>
                </c:pt>
                <c:pt idx="27">
                  <c:v>2005.0</c:v>
                </c:pt>
                <c:pt idx="28">
                  <c:v>2006.0</c:v>
                </c:pt>
                <c:pt idx="29">
                  <c:v>2007.0</c:v>
                </c:pt>
                <c:pt idx="30">
                  <c:v>2008.0</c:v>
                </c:pt>
                <c:pt idx="31">
                  <c:v>2009.0</c:v>
                </c:pt>
                <c:pt idx="32">
                  <c:v>2010.0</c:v>
                </c:pt>
                <c:pt idx="33">
                  <c:v>2011.0</c:v>
                </c:pt>
                <c:pt idx="34">
                  <c:v>2012.0</c:v>
                </c:pt>
                <c:pt idx="35">
                  <c:v>2013.0</c:v>
                </c:pt>
                <c:pt idx="36">
                  <c:v>2014.0</c:v>
                </c:pt>
                <c:pt idx="37">
                  <c:v>2015.0</c:v>
                </c:pt>
              </c:numCache>
            </c:numRef>
          </c:cat>
          <c:val>
            <c:numRef>
              <c:f>[北京市学校数招生数.xlsx]sheet1!$R$2:$R$39</c:f>
              <c:numCache>
                <c:formatCode>General</c:formatCode>
                <c:ptCount val="38"/>
                <c:pt idx="19">
                  <c:v>289029.0</c:v>
                </c:pt>
                <c:pt idx="20">
                  <c:v>290834.0</c:v>
                </c:pt>
                <c:pt idx="21">
                  <c:v>297294.0</c:v>
                </c:pt>
                <c:pt idx="22">
                  <c:v>288993.0</c:v>
                </c:pt>
                <c:pt idx="23">
                  <c:v>275153.0</c:v>
                </c:pt>
                <c:pt idx="24">
                  <c:v>259700.0</c:v>
                </c:pt>
                <c:pt idx="25">
                  <c:v>227800.0</c:v>
                </c:pt>
                <c:pt idx="26">
                  <c:v>218300.0</c:v>
                </c:pt>
                <c:pt idx="27">
                  <c:v>213200.0</c:v>
                </c:pt>
                <c:pt idx="28">
                  <c:v>217000.0</c:v>
                </c:pt>
                <c:pt idx="29">
                  <c:v>215700.0</c:v>
                </c:pt>
                <c:pt idx="30">
                  <c:v>231635.0</c:v>
                </c:pt>
                <c:pt idx="31">
                  <c:v>247782.0</c:v>
                </c:pt>
                <c:pt idx="32">
                  <c:v>259889.0</c:v>
                </c:pt>
                <c:pt idx="33">
                  <c:v>285640.0</c:v>
                </c:pt>
                <c:pt idx="34">
                  <c:v>289786.0</c:v>
                </c:pt>
                <c:pt idx="35">
                  <c:v>301303.0</c:v>
                </c:pt>
                <c:pt idx="36">
                  <c:v>275583.0</c:v>
                </c:pt>
                <c:pt idx="37">
                  <c:v>271070.0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457084128"/>
        <c:axId val="-1457098352"/>
      </c:lineChart>
      <c:catAx>
        <c:axId val="-145708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457098352"/>
        <c:crosses val="autoZero"/>
        <c:auto val="1"/>
        <c:lblAlgn val="ctr"/>
        <c:lblOffset val="100"/>
        <c:noMultiLvlLbl val="0"/>
      </c:catAx>
      <c:valAx>
        <c:axId val="-1457098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457084128"/>
        <c:crosses val="autoZero"/>
        <c:crossBetween val="between"/>
      </c:valAx>
      <c:spPr>
        <a:solidFill>
          <a:schemeClr val="accent5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458976648991"/>
          <c:y val="0.940490196245213"/>
          <c:w val="0.695975970217637"/>
          <c:h val="0.05333696574876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noFill/>
    </a:ln>
    <a:effectLst/>
  </c:spPr>
  <c:txPr>
    <a:bodyPr/>
    <a:lstStyle/>
    <a:p>
      <a:pPr>
        <a:defRPr sz="140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Sheet8!$B$1</c:f>
              <c:strCache>
                <c:ptCount val="1"/>
                <c:pt idx="0">
                  <c:v>地区生产总值占全国生产总值比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Sheet8!$A$2:$A$32</c:f>
              <c:strCache>
                <c:ptCount val="31"/>
                <c:pt idx="0">
                  <c:v>广东</c:v>
                </c:pt>
                <c:pt idx="1">
                  <c:v>江苏</c:v>
                </c:pt>
                <c:pt idx="2">
                  <c:v>山东</c:v>
                </c:pt>
                <c:pt idx="3">
                  <c:v>浙江</c:v>
                </c:pt>
                <c:pt idx="4">
                  <c:v>河南</c:v>
                </c:pt>
                <c:pt idx="5">
                  <c:v>河北</c:v>
                </c:pt>
                <c:pt idx="6">
                  <c:v>辽宁</c:v>
                </c:pt>
                <c:pt idx="7">
                  <c:v>四川</c:v>
                </c:pt>
                <c:pt idx="8">
                  <c:v>上海</c:v>
                </c:pt>
                <c:pt idx="9">
                  <c:v>湖南</c:v>
                </c:pt>
                <c:pt idx="10">
                  <c:v>湖北</c:v>
                </c:pt>
                <c:pt idx="11">
                  <c:v>福建</c:v>
                </c:pt>
                <c:pt idx="12">
                  <c:v>北京</c:v>
                </c:pt>
                <c:pt idx="13">
                  <c:v>安徽</c:v>
                </c:pt>
                <c:pt idx="14">
                  <c:v>内蒙古</c:v>
                </c:pt>
                <c:pt idx="15">
                  <c:v>黑龙江</c:v>
                </c:pt>
                <c:pt idx="16">
                  <c:v>陕西</c:v>
                </c:pt>
                <c:pt idx="17">
                  <c:v>广西</c:v>
                </c:pt>
                <c:pt idx="18">
                  <c:v>江西</c:v>
                </c:pt>
                <c:pt idx="19">
                  <c:v>天津</c:v>
                </c:pt>
                <c:pt idx="20">
                  <c:v>山西</c:v>
                </c:pt>
                <c:pt idx="21">
                  <c:v>吉林</c:v>
                </c:pt>
                <c:pt idx="22">
                  <c:v>重庆</c:v>
                </c:pt>
                <c:pt idx="23">
                  <c:v>云南</c:v>
                </c:pt>
                <c:pt idx="24">
                  <c:v>新疆</c:v>
                </c:pt>
                <c:pt idx="25">
                  <c:v>贵州</c:v>
                </c:pt>
                <c:pt idx="26">
                  <c:v>甘肃</c:v>
                </c:pt>
                <c:pt idx="27">
                  <c:v>海南</c:v>
                </c:pt>
                <c:pt idx="28">
                  <c:v>宁夏</c:v>
                </c:pt>
                <c:pt idx="29">
                  <c:v>青海</c:v>
                </c:pt>
                <c:pt idx="30">
                  <c:v>西藏</c:v>
                </c:pt>
              </c:strCache>
            </c:strRef>
          </c:cat>
          <c:val>
            <c:numRef>
              <c:f>Sheet8!$B$2:$B$32</c:f>
              <c:numCache>
                <c:formatCode>General</c:formatCode>
                <c:ptCount val="31"/>
                <c:pt idx="0">
                  <c:v>0.105282927162216</c:v>
                </c:pt>
                <c:pt idx="1">
                  <c:v>0.0947860410392146</c:v>
                </c:pt>
                <c:pt idx="2">
                  <c:v>0.0896250724100904</c:v>
                </c:pt>
                <c:pt idx="3">
                  <c:v>0.0634316853627726</c:v>
                </c:pt>
                <c:pt idx="4">
                  <c:v>0.0528378520333939</c:v>
                </c:pt>
                <c:pt idx="5">
                  <c:v>0.0466643033544671</c:v>
                </c:pt>
                <c:pt idx="6">
                  <c:v>0.0422322578203527</c:v>
                </c:pt>
                <c:pt idx="7">
                  <c:v>0.0393222628333721</c:v>
                </c:pt>
                <c:pt idx="8">
                  <c:v>0.039277644694964</c:v>
                </c:pt>
                <c:pt idx="9">
                  <c:v>0.036696611234083</c:v>
                </c:pt>
                <c:pt idx="10">
                  <c:v>0.0365356427193644</c:v>
                </c:pt>
                <c:pt idx="11">
                  <c:v>0.0337201466614226</c:v>
                </c:pt>
                <c:pt idx="12">
                  <c:v>0.0322934187628058</c:v>
                </c:pt>
                <c:pt idx="13">
                  <c:v>0.0282795023883174</c:v>
                </c:pt>
                <c:pt idx="14">
                  <c:v>0.0267068159743644</c:v>
                </c:pt>
                <c:pt idx="15">
                  <c:v>0.0237244938409694</c:v>
                </c:pt>
                <c:pt idx="16">
                  <c:v>0.0231636324006304</c:v>
                </c:pt>
                <c:pt idx="17">
                  <c:v>0.0218968662484811</c:v>
                </c:pt>
                <c:pt idx="18">
                  <c:v>0.0216255193236696</c:v>
                </c:pt>
                <c:pt idx="19">
                  <c:v>0.0211065760523377</c:v>
                </c:pt>
                <c:pt idx="20">
                  <c:v>0.0210525766643155</c:v>
                </c:pt>
                <c:pt idx="21">
                  <c:v>0.0198323735437869</c:v>
                </c:pt>
                <c:pt idx="22">
                  <c:v>0.0181345961746147</c:v>
                </c:pt>
                <c:pt idx="23">
                  <c:v>0.0165297160577179</c:v>
                </c:pt>
                <c:pt idx="24">
                  <c:v>0.0124415276436024</c:v>
                </c:pt>
                <c:pt idx="25">
                  <c:v>0.0105302467618729</c:v>
                </c:pt>
                <c:pt idx="26">
                  <c:v>0.00942872788951011</c:v>
                </c:pt>
                <c:pt idx="27">
                  <c:v>0.00472380239711063</c:v>
                </c:pt>
                <c:pt idx="28">
                  <c:v>0.00386610449032598</c:v>
                </c:pt>
                <c:pt idx="29">
                  <c:v>0.00308993193079686</c:v>
                </c:pt>
                <c:pt idx="30">
                  <c:v>0.0011611241290568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CA-43B5-8327-F332ED6BB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1602061552"/>
        <c:axId val="-1601737136"/>
      </c:barChart>
      <c:lineChart>
        <c:grouping val="standard"/>
        <c:varyColors val="0"/>
        <c:ser>
          <c:idx val="1"/>
          <c:order val="1"/>
          <c:tx>
            <c:strRef>
              <c:f>Sheet8!$C$1</c:f>
              <c:strCache>
                <c:ptCount val="1"/>
                <c:pt idx="0">
                  <c:v>地区年底人口占全国总人口比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Sheet8!$A$2:$A$32</c:f>
              <c:strCache>
                <c:ptCount val="31"/>
                <c:pt idx="0">
                  <c:v>广东</c:v>
                </c:pt>
                <c:pt idx="1">
                  <c:v>江苏</c:v>
                </c:pt>
                <c:pt idx="2">
                  <c:v>山东</c:v>
                </c:pt>
                <c:pt idx="3">
                  <c:v>浙江</c:v>
                </c:pt>
                <c:pt idx="4">
                  <c:v>河南</c:v>
                </c:pt>
                <c:pt idx="5">
                  <c:v>河北</c:v>
                </c:pt>
                <c:pt idx="6">
                  <c:v>辽宁</c:v>
                </c:pt>
                <c:pt idx="7">
                  <c:v>四川</c:v>
                </c:pt>
                <c:pt idx="8">
                  <c:v>上海</c:v>
                </c:pt>
                <c:pt idx="9">
                  <c:v>湖南</c:v>
                </c:pt>
                <c:pt idx="10">
                  <c:v>湖北</c:v>
                </c:pt>
                <c:pt idx="11">
                  <c:v>福建</c:v>
                </c:pt>
                <c:pt idx="12">
                  <c:v>北京</c:v>
                </c:pt>
                <c:pt idx="13">
                  <c:v>安徽</c:v>
                </c:pt>
                <c:pt idx="14">
                  <c:v>内蒙古</c:v>
                </c:pt>
                <c:pt idx="15">
                  <c:v>黑龙江</c:v>
                </c:pt>
                <c:pt idx="16">
                  <c:v>陕西</c:v>
                </c:pt>
                <c:pt idx="17">
                  <c:v>广西</c:v>
                </c:pt>
                <c:pt idx="18">
                  <c:v>江西</c:v>
                </c:pt>
                <c:pt idx="19">
                  <c:v>天津</c:v>
                </c:pt>
                <c:pt idx="20">
                  <c:v>山西</c:v>
                </c:pt>
                <c:pt idx="21">
                  <c:v>吉林</c:v>
                </c:pt>
                <c:pt idx="22">
                  <c:v>重庆</c:v>
                </c:pt>
                <c:pt idx="23">
                  <c:v>云南</c:v>
                </c:pt>
                <c:pt idx="24">
                  <c:v>新疆</c:v>
                </c:pt>
                <c:pt idx="25">
                  <c:v>贵州</c:v>
                </c:pt>
                <c:pt idx="26">
                  <c:v>甘肃</c:v>
                </c:pt>
                <c:pt idx="27">
                  <c:v>海南</c:v>
                </c:pt>
                <c:pt idx="28">
                  <c:v>宁夏</c:v>
                </c:pt>
                <c:pt idx="29">
                  <c:v>青海</c:v>
                </c:pt>
                <c:pt idx="30">
                  <c:v>西藏</c:v>
                </c:pt>
              </c:strCache>
            </c:strRef>
          </c:cat>
          <c:val>
            <c:numRef>
              <c:f>Sheet8!$C$2:$C$32</c:f>
              <c:numCache>
                <c:formatCode>General</c:formatCode>
                <c:ptCount val="31"/>
                <c:pt idx="0">
                  <c:v>0.0782601282351463</c:v>
                </c:pt>
                <c:pt idx="1">
                  <c:v>0.0590196476146485</c:v>
                </c:pt>
                <c:pt idx="2">
                  <c:v>0.0718749035353771</c:v>
                </c:pt>
                <c:pt idx="3">
                  <c:v>0.0408372729315581</c:v>
                </c:pt>
                <c:pt idx="4">
                  <c:v>0.0705472239371093</c:v>
                </c:pt>
                <c:pt idx="5">
                  <c:v>0.0539132330441822</c:v>
                </c:pt>
                <c:pt idx="6">
                  <c:v>0.0328234903607317</c:v>
                </c:pt>
                <c:pt idx="7">
                  <c:v>0.0603389229427899</c:v>
                </c:pt>
                <c:pt idx="8">
                  <c:v>0.017271595203333</c:v>
                </c:pt>
                <c:pt idx="9">
                  <c:v>0.0492834338539489</c:v>
                </c:pt>
                <c:pt idx="10">
                  <c:v>0.042946293044105</c:v>
                </c:pt>
                <c:pt idx="11">
                  <c:v>0.0276822567063009</c:v>
                </c:pt>
                <c:pt idx="12">
                  <c:v>0.0147154395581801</c:v>
                </c:pt>
                <c:pt idx="13">
                  <c:v>0.0446440816624433</c:v>
                </c:pt>
                <c:pt idx="14">
                  <c:v>0.01853750517941</c:v>
                </c:pt>
                <c:pt idx="15">
                  <c:v>0.0287462083421776</c:v>
                </c:pt>
                <c:pt idx="16">
                  <c:v>0.0280072643356652</c:v>
                </c:pt>
                <c:pt idx="17">
                  <c:v>0.0345344364900903</c:v>
                </c:pt>
                <c:pt idx="18">
                  <c:v>0.0334396124233036</c:v>
                </c:pt>
                <c:pt idx="19">
                  <c:v>0.00970773408199331</c:v>
                </c:pt>
                <c:pt idx="20">
                  <c:v>0.0267953064574109</c:v>
                </c:pt>
                <c:pt idx="21">
                  <c:v>0.0206053532970771</c:v>
                </c:pt>
                <c:pt idx="22">
                  <c:v>0.0216436929553834</c:v>
                </c:pt>
                <c:pt idx="23">
                  <c:v>0.0344891250113887</c:v>
                </c:pt>
                <c:pt idx="24">
                  <c:v>0.0163668557534406</c:v>
                </c:pt>
                <c:pt idx="25">
                  <c:v>0.026070770735805</c:v>
                </c:pt>
                <c:pt idx="26">
                  <c:v>0.0191894780080663</c:v>
                </c:pt>
                <c:pt idx="27">
                  <c:v>0.00650636368880447</c:v>
                </c:pt>
                <c:pt idx="28">
                  <c:v>0.00472799281861008</c:v>
                </c:pt>
                <c:pt idx="29">
                  <c:v>0.00422180980398094</c:v>
                </c:pt>
                <c:pt idx="30">
                  <c:v>0.00225256798753844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BCA-43B5-8327-F332ED6BB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602061552"/>
        <c:axId val="-1601737136"/>
      </c:lineChart>
      <c:catAx>
        <c:axId val="-1602061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pPr>
            <a:endParaRPr lang="zh-CN"/>
          </a:p>
        </c:txPr>
        <c:crossAx val="-1601737136"/>
        <c:crosses val="autoZero"/>
        <c:auto val="1"/>
        <c:lblAlgn val="ctr"/>
        <c:lblOffset val="100"/>
        <c:noMultiLvlLbl val="0"/>
      </c:catAx>
      <c:valAx>
        <c:axId val="-1601737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pPr>
            <a:endParaRPr lang="zh-CN"/>
          </a:p>
        </c:txPr>
        <c:crossAx val="-160206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楷体" panose="02010609060101010101" pitchFamily="49" charset="-122"/>
          <a:ea typeface="楷体" panose="02010609060101010101" pitchFamily="49" charset="-122"/>
        </a:defRPr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387477774956"/>
          <c:y val="0.0537501726757839"/>
          <c:w val="0.778756429387859"/>
          <c:h val="0.6739981351015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gini_GDP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  <c:pt idx="14">
                  <c:v>2015.0</c:v>
                </c:pt>
                <c:pt idx="15">
                  <c:v>2016.0</c:v>
                </c:pt>
                <c:pt idx="16">
                  <c:v>2017.0</c:v>
                </c:pt>
                <c:pt idx="17">
                  <c:v>2018.0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0.7275052</c:v>
                </c:pt>
                <c:pt idx="1">
                  <c:v>0.7253353</c:v>
                </c:pt>
                <c:pt idx="2">
                  <c:v>0.7242874</c:v>
                </c:pt>
                <c:pt idx="3">
                  <c:v>0.7235889</c:v>
                </c:pt>
                <c:pt idx="4">
                  <c:v>0.7237827</c:v>
                </c:pt>
                <c:pt idx="5">
                  <c:v>0.7211485</c:v>
                </c:pt>
                <c:pt idx="6">
                  <c:v>0.721047</c:v>
                </c:pt>
                <c:pt idx="7">
                  <c:v>0.7197859</c:v>
                </c:pt>
                <c:pt idx="8">
                  <c:v>0.719469</c:v>
                </c:pt>
                <c:pt idx="9">
                  <c:v>0.7193845</c:v>
                </c:pt>
                <c:pt idx="10">
                  <c:v>0.7197024</c:v>
                </c:pt>
                <c:pt idx="11">
                  <c:v>0.723065</c:v>
                </c:pt>
                <c:pt idx="12">
                  <c:v>0.7240259</c:v>
                </c:pt>
                <c:pt idx="13">
                  <c:v>0.7255868</c:v>
                </c:pt>
                <c:pt idx="14">
                  <c:v>0.7290131</c:v>
                </c:pt>
                <c:pt idx="15">
                  <c:v>0.7314295</c:v>
                </c:pt>
                <c:pt idx="16">
                  <c:v>0.7323511</c:v>
                </c:pt>
                <c:pt idx="17">
                  <c:v>0.7331035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F69-4C72-8CAF-B375EE4A05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gini_popu</c:v>
                </c:pt>
              </c:strCache>
            </c:strRef>
          </c:tx>
          <c:spPr>
            <a:ln w="28575" cap="rnd">
              <a:solidFill>
                <a:srgbClr val="0432FF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  <c:pt idx="14">
                  <c:v>2015.0</c:v>
                </c:pt>
                <c:pt idx="15">
                  <c:v>2016.0</c:v>
                </c:pt>
                <c:pt idx="16">
                  <c:v>2017.0</c:v>
                </c:pt>
                <c:pt idx="17">
                  <c:v>2018.0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0.6631161</c:v>
                </c:pt>
                <c:pt idx="1">
                  <c:v>0.6631817</c:v>
                </c:pt>
                <c:pt idx="2">
                  <c:v>0.6630599</c:v>
                </c:pt>
                <c:pt idx="3">
                  <c:v>0.6625088</c:v>
                </c:pt>
                <c:pt idx="4">
                  <c:v>0.6620243</c:v>
                </c:pt>
                <c:pt idx="5">
                  <c:v>0.6612808</c:v>
                </c:pt>
                <c:pt idx="6">
                  <c:v>0.6608915</c:v>
                </c:pt>
                <c:pt idx="7">
                  <c:v>0.6609227</c:v>
                </c:pt>
                <c:pt idx="8">
                  <c:v>0.6611624</c:v>
                </c:pt>
                <c:pt idx="9">
                  <c:v>0.661431</c:v>
                </c:pt>
                <c:pt idx="10">
                  <c:v>0.6621673</c:v>
                </c:pt>
                <c:pt idx="11">
                  <c:v>0.6628593</c:v>
                </c:pt>
                <c:pt idx="12">
                  <c:v>0.6636682</c:v>
                </c:pt>
                <c:pt idx="13">
                  <c:v>0.6644505</c:v>
                </c:pt>
                <c:pt idx="14">
                  <c:v>0.6651894</c:v>
                </c:pt>
                <c:pt idx="15">
                  <c:v>0.6657715</c:v>
                </c:pt>
                <c:pt idx="16">
                  <c:v>0.6660901</c:v>
                </c:pt>
                <c:pt idx="17">
                  <c:v>0.6662565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F69-4C72-8CAF-B375EE4A05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gini_perGDP</c:v>
                </c:pt>
              </c:strCache>
            </c:strRef>
          </c:tx>
          <c:spPr>
            <a:ln w="317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  <c:pt idx="14">
                  <c:v>2015.0</c:v>
                </c:pt>
                <c:pt idx="15">
                  <c:v>2016.0</c:v>
                </c:pt>
                <c:pt idx="16">
                  <c:v>2017.0</c:v>
                </c:pt>
                <c:pt idx="17">
                  <c:v>2018.0</c:v>
                </c:pt>
              </c:numCache>
            </c:numRef>
          </c:cat>
          <c:val>
            <c:numRef>
              <c:f>Sheet1!$D$2:$D$19</c:f>
              <c:numCache>
                <c:formatCode>General</c:formatCode>
                <c:ptCount val="18"/>
                <c:pt idx="0">
                  <c:v>0.131304</c:v>
                </c:pt>
                <c:pt idx="1">
                  <c:v>0.1277127</c:v>
                </c:pt>
                <c:pt idx="2">
                  <c:v>0.1264308</c:v>
                </c:pt>
                <c:pt idx="3">
                  <c:v>0.1262654</c:v>
                </c:pt>
                <c:pt idx="4">
                  <c:v>0.1298897</c:v>
                </c:pt>
                <c:pt idx="5">
                  <c:v>0.1282878</c:v>
                </c:pt>
                <c:pt idx="6">
                  <c:v>0.1313162</c:v>
                </c:pt>
                <c:pt idx="7">
                  <c:v>0.1339918</c:v>
                </c:pt>
                <c:pt idx="8">
                  <c:v>0.1311386</c:v>
                </c:pt>
                <c:pt idx="9">
                  <c:v>0.1338157</c:v>
                </c:pt>
                <c:pt idx="10">
                  <c:v>0.1367077</c:v>
                </c:pt>
                <c:pt idx="11">
                  <c:v>0.1423829</c:v>
                </c:pt>
                <c:pt idx="12">
                  <c:v>0.1399091</c:v>
                </c:pt>
                <c:pt idx="13">
                  <c:v>0.143019</c:v>
                </c:pt>
                <c:pt idx="14">
                  <c:v>0.1410442</c:v>
                </c:pt>
                <c:pt idx="15">
                  <c:v>0.1401331</c:v>
                </c:pt>
                <c:pt idx="16">
                  <c:v>0.142989</c:v>
                </c:pt>
                <c:pt idx="17">
                  <c:v>0.147672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F69-4C72-8CAF-B375EE4A0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601637008"/>
        <c:axId val="-1601466240"/>
      </c:lineChart>
      <c:catAx>
        <c:axId val="-1601637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a. MSAs in USA 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298394240538481"/>
              <c:y val="0.9161730854711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-1601466240"/>
        <c:crosses val="autoZero"/>
        <c:auto val="1"/>
        <c:lblAlgn val="ctr"/>
        <c:lblOffset val="100"/>
        <c:tickLblSkip val="2"/>
        <c:noMultiLvlLbl val="0"/>
      </c:catAx>
      <c:valAx>
        <c:axId val="-1601466240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Gini coefficient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00613624480371906"/>
              <c:y val="0.239345558778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-160163700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1814278003556"/>
          <c:y val="0.804037814325629"/>
          <c:w val="0.879234664719329"/>
          <c:h val="0.0998269621539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660845821692"/>
          <c:y val="0.0509259259259259"/>
          <c:w val="0.785430689611379"/>
          <c:h val="0.680766605283211"/>
        </c:manualLayout>
      </c:layout>
      <c:lineChart>
        <c:grouping val="standard"/>
        <c:varyColors val="0"/>
        <c:ser>
          <c:idx val="0"/>
          <c:order val="0"/>
          <c:tx>
            <c:strRef>
              <c:f>Sheet1!$N$1</c:f>
              <c:strCache>
                <c:ptCount val="1"/>
                <c:pt idx="0">
                  <c:v>gini_GDP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Sheet1!$M$2:$M$18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cat>
          <c:val>
            <c:numRef>
              <c:f>Sheet1!$N$2:$N$18</c:f>
              <c:numCache>
                <c:formatCode>General</c:formatCode>
                <c:ptCount val="17"/>
                <c:pt idx="0">
                  <c:v>0.4943302</c:v>
                </c:pt>
                <c:pt idx="1">
                  <c:v>0.5004036</c:v>
                </c:pt>
                <c:pt idx="2">
                  <c:v>0.5017812</c:v>
                </c:pt>
                <c:pt idx="3">
                  <c:v>0.5083047</c:v>
                </c:pt>
                <c:pt idx="4">
                  <c:v>0.506115</c:v>
                </c:pt>
                <c:pt idx="5">
                  <c:v>0.5172148</c:v>
                </c:pt>
                <c:pt idx="6">
                  <c:v>0.5176715</c:v>
                </c:pt>
                <c:pt idx="7">
                  <c:v>0.5131598</c:v>
                </c:pt>
                <c:pt idx="8">
                  <c:v>0.5059704</c:v>
                </c:pt>
                <c:pt idx="9">
                  <c:v>0.5069748</c:v>
                </c:pt>
                <c:pt idx="10">
                  <c:v>0.501044</c:v>
                </c:pt>
                <c:pt idx="11">
                  <c:v>0.4946142</c:v>
                </c:pt>
                <c:pt idx="12">
                  <c:v>0.4921488</c:v>
                </c:pt>
                <c:pt idx="13">
                  <c:v>0.4923933</c:v>
                </c:pt>
                <c:pt idx="14">
                  <c:v>0.4964792</c:v>
                </c:pt>
                <c:pt idx="15">
                  <c:v>0.502533</c:v>
                </c:pt>
                <c:pt idx="16">
                  <c:v>0.5113448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553-4B2C-9380-D964FBAD1C7C}"/>
            </c:ext>
          </c:extLst>
        </c:ser>
        <c:ser>
          <c:idx val="1"/>
          <c:order val="1"/>
          <c:tx>
            <c:strRef>
              <c:f>Sheet1!$O$1</c:f>
              <c:strCache>
                <c:ptCount val="1"/>
                <c:pt idx="0">
                  <c:v>gini_popu</c:v>
                </c:pt>
              </c:strCache>
            </c:strRef>
          </c:tx>
          <c:spPr>
            <a:ln w="28575" cap="rnd">
              <a:solidFill>
                <a:srgbClr val="0432FF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Sheet1!$M$2:$M$18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cat>
          <c:val>
            <c:numRef>
              <c:f>Sheet1!$O$2:$O$18</c:f>
              <c:numCache>
                <c:formatCode>General</c:formatCode>
                <c:ptCount val="17"/>
                <c:pt idx="5">
                  <c:v>0.3399867</c:v>
                </c:pt>
                <c:pt idx="6">
                  <c:v>0.3432922</c:v>
                </c:pt>
                <c:pt idx="7">
                  <c:v>0.3446668</c:v>
                </c:pt>
                <c:pt idx="8">
                  <c:v>0.3451365</c:v>
                </c:pt>
                <c:pt idx="9">
                  <c:v>0.3456951</c:v>
                </c:pt>
                <c:pt idx="10">
                  <c:v>0.3502565</c:v>
                </c:pt>
                <c:pt idx="11">
                  <c:v>0.3546917</c:v>
                </c:pt>
                <c:pt idx="12">
                  <c:v>0.3565915</c:v>
                </c:pt>
                <c:pt idx="14">
                  <c:v>0.3584911</c:v>
                </c:pt>
                <c:pt idx="15">
                  <c:v>0.358035</c:v>
                </c:pt>
                <c:pt idx="16">
                  <c:v>0.3613797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553-4B2C-9380-D964FBAD1C7C}"/>
            </c:ext>
          </c:extLst>
        </c:ser>
        <c:ser>
          <c:idx val="2"/>
          <c:order val="2"/>
          <c:tx>
            <c:strRef>
              <c:f>Sheet1!$P$1</c:f>
              <c:strCache>
                <c:ptCount val="1"/>
                <c:pt idx="0">
                  <c:v>gini_perGDP</c:v>
                </c:pt>
              </c:strCache>
            </c:strRef>
          </c:tx>
          <c:spPr>
            <a:ln w="317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Sheet1!$M$2:$M$18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cat>
          <c:val>
            <c:numRef>
              <c:f>Sheet1!$P$2:$P$18</c:f>
              <c:numCache>
                <c:formatCode>General</c:formatCode>
                <c:ptCount val="17"/>
                <c:pt idx="5">
                  <c:v>0.3590199</c:v>
                </c:pt>
                <c:pt idx="6">
                  <c:v>0.3588937</c:v>
                </c:pt>
                <c:pt idx="7">
                  <c:v>0.3486905</c:v>
                </c:pt>
                <c:pt idx="8">
                  <c:v>0.3377232</c:v>
                </c:pt>
                <c:pt idx="9">
                  <c:v>0.3277883</c:v>
                </c:pt>
                <c:pt idx="10">
                  <c:v>0.308539</c:v>
                </c:pt>
                <c:pt idx="11">
                  <c:v>0.2913457</c:v>
                </c:pt>
                <c:pt idx="12">
                  <c:v>0.2880972</c:v>
                </c:pt>
                <c:pt idx="14">
                  <c:v>0.2801631</c:v>
                </c:pt>
                <c:pt idx="15">
                  <c:v>0.2742812</c:v>
                </c:pt>
                <c:pt idx="16">
                  <c:v>0.2763599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553-4B2C-9380-D964FBAD1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813559792"/>
        <c:axId val="-1813577216"/>
      </c:lineChart>
      <c:catAx>
        <c:axId val="-1813559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b. Administrative cities in China</a:t>
                </a:r>
              </a:p>
            </c:rich>
          </c:tx>
          <c:layout>
            <c:manualLayout>
              <c:xMode val="edge"/>
              <c:yMode val="edge"/>
              <c:x val="0.139012890525781"/>
              <c:y val="0.916330645161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-1813577216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-1813577216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Gini coefficient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00658615379730759"/>
              <c:y val="0.2365347980695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-1813559792"/>
        <c:crossesAt val="1.0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06767922910846"/>
          <c:y val="0.814571691643384"/>
          <c:w val="0.872777098679198"/>
          <c:h val="0.0831657194564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596139192"/>
          <c:y val="0.0509259259259259"/>
          <c:w val="0.786999936499873"/>
          <c:h val="0.645073580772161"/>
        </c:manualLayout>
      </c:layout>
      <c:lineChart>
        <c:grouping val="standard"/>
        <c:varyColors val="0"/>
        <c:ser>
          <c:idx val="0"/>
          <c:order val="0"/>
          <c:tx>
            <c:strRef>
              <c:f>Sheet1!$AA$1</c:f>
              <c:strCache>
                <c:ptCount val="1"/>
                <c:pt idx="0">
                  <c:v>gini_GDP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Sheet1!$Z$2:$Z$14</c:f>
              <c:numCache>
                <c:formatCode>General</c:formatCode>
                <c:ptCount val="13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  <c:pt idx="12">
                  <c:v>2017.0</c:v>
                </c:pt>
              </c:numCache>
            </c:numRef>
          </c:cat>
          <c:val>
            <c:numRef>
              <c:f>Sheet1!$AA$2:$AA$14</c:f>
              <c:numCache>
                <c:formatCode>General</c:formatCode>
                <c:ptCount val="13"/>
                <c:pt idx="1">
                  <c:v>0.5212612</c:v>
                </c:pt>
                <c:pt idx="2">
                  <c:v>0.5231225</c:v>
                </c:pt>
                <c:pt idx="3">
                  <c:v>0.5248799</c:v>
                </c:pt>
                <c:pt idx="4">
                  <c:v>0.5205255</c:v>
                </c:pt>
                <c:pt idx="5">
                  <c:v>0.5199522</c:v>
                </c:pt>
                <c:pt idx="6">
                  <c:v>0.5240416</c:v>
                </c:pt>
                <c:pt idx="7">
                  <c:v>0.5255616</c:v>
                </c:pt>
                <c:pt idx="8">
                  <c:v>0.5249255</c:v>
                </c:pt>
                <c:pt idx="9">
                  <c:v>0.5250661</c:v>
                </c:pt>
                <c:pt idx="10">
                  <c:v>0.5241712</c:v>
                </c:pt>
                <c:pt idx="11">
                  <c:v>0.5225467</c:v>
                </c:pt>
                <c:pt idx="12">
                  <c:v>0.5227072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559-4D07-AD40-EFC34888EE52}"/>
            </c:ext>
          </c:extLst>
        </c:ser>
        <c:ser>
          <c:idx val="1"/>
          <c:order val="1"/>
          <c:tx>
            <c:strRef>
              <c:f>Sheet1!$AB$1</c:f>
              <c:strCache>
                <c:ptCount val="1"/>
                <c:pt idx="0">
                  <c:v>gini_popu</c:v>
                </c:pt>
              </c:strCache>
            </c:strRef>
          </c:tx>
          <c:spPr>
            <a:ln w="28575" cap="rnd">
              <a:solidFill>
                <a:srgbClr val="0432FF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Sheet1!$Z$2:$Z$14</c:f>
              <c:numCache>
                <c:formatCode>General</c:formatCode>
                <c:ptCount val="13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  <c:pt idx="12">
                  <c:v>2017.0</c:v>
                </c:pt>
              </c:numCache>
            </c:numRef>
          </c:cat>
          <c:val>
            <c:numRef>
              <c:f>Sheet1!$AB$2:$AB$14</c:f>
              <c:numCache>
                <c:formatCode>General</c:formatCode>
                <c:ptCount val="13"/>
                <c:pt idx="0">
                  <c:v>0.4397388</c:v>
                </c:pt>
                <c:pt idx="1">
                  <c:v>0.4415937</c:v>
                </c:pt>
                <c:pt idx="2">
                  <c:v>0.4436664</c:v>
                </c:pt>
                <c:pt idx="3">
                  <c:v>0.4457272</c:v>
                </c:pt>
                <c:pt idx="4">
                  <c:v>0.4473352</c:v>
                </c:pt>
                <c:pt idx="5">
                  <c:v>0.4490147</c:v>
                </c:pt>
                <c:pt idx="6">
                  <c:v>0.4503398</c:v>
                </c:pt>
                <c:pt idx="7">
                  <c:v>0.4515957</c:v>
                </c:pt>
                <c:pt idx="8">
                  <c:v>0.4531618</c:v>
                </c:pt>
                <c:pt idx="9">
                  <c:v>0.4548962</c:v>
                </c:pt>
                <c:pt idx="10">
                  <c:v>0.4568701</c:v>
                </c:pt>
                <c:pt idx="11">
                  <c:v>0.458822</c:v>
                </c:pt>
                <c:pt idx="12">
                  <c:v>0.46077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559-4D07-AD40-EFC34888EE52}"/>
            </c:ext>
          </c:extLst>
        </c:ser>
        <c:ser>
          <c:idx val="2"/>
          <c:order val="2"/>
          <c:tx>
            <c:strRef>
              <c:f>Sheet1!$AC$1</c:f>
              <c:strCache>
                <c:ptCount val="1"/>
                <c:pt idx="0">
                  <c:v>gini_perGDP</c:v>
                </c:pt>
              </c:strCache>
            </c:strRef>
          </c:tx>
          <c:spPr>
            <a:ln w="317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Sheet1!$Z$2:$Z$14</c:f>
              <c:numCache>
                <c:formatCode>General</c:formatCode>
                <c:ptCount val="13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  <c:pt idx="12">
                  <c:v>2017.0</c:v>
                </c:pt>
              </c:numCache>
            </c:numRef>
          </c:cat>
          <c:val>
            <c:numRef>
              <c:f>Sheet1!$AC$2:$AC$14</c:f>
              <c:numCache>
                <c:formatCode>General</c:formatCode>
                <c:ptCount val="13"/>
                <c:pt idx="1">
                  <c:v>0.1016203</c:v>
                </c:pt>
                <c:pt idx="2">
                  <c:v>0.103293</c:v>
                </c:pt>
                <c:pt idx="3">
                  <c:v>0.0990962</c:v>
                </c:pt>
                <c:pt idx="4">
                  <c:v>0.0926122</c:v>
                </c:pt>
                <c:pt idx="5">
                  <c:v>0.0944362</c:v>
                </c:pt>
                <c:pt idx="6">
                  <c:v>0.0955306</c:v>
                </c:pt>
                <c:pt idx="7">
                  <c:v>0.0937684</c:v>
                </c:pt>
                <c:pt idx="8">
                  <c:v>0.0942862</c:v>
                </c:pt>
                <c:pt idx="9">
                  <c:v>0.0935112</c:v>
                </c:pt>
                <c:pt idx="10">
                  <c:v>0.0916336</c:v>
                </c:pt>
                <c:pt idx="11">
                  <c:v>0.0887499</c:v>
                </c:pt>
                <c:pt idx="12">
                  <c:v>0.0888266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559-4D07-AD40-EFC34888EE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601601936"/>
        <c:axId val="-1602130192"/>
      </c:lineChart>
      <c:catAx>
        <c:axId val="-1601601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c. Prefectures in Japan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269405241935484"/>
              <c:y val="0.9194139732029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-1602130192"/>
        <c:crosses val="autoZero"/>
        <c:auto val="1"/>
        <c:lblAlgn val="ctr"/>
        <c:lblOffset val="100"/>
        <c:noMultiLvlLbl val="0"/>
      </c:catAx>
      <c:valAx>
        <c:axId val="-1602130192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Gini coefficient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0111111111111111"/>
              <c:y val="0.2388495188101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-1601601936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7130826136652"/>
          <c:y val="0.820022780670561"/>
          <c:w val="0.844341741808484"/>
          <c:h val="0.1036925323850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'[大湾区基尼系数.xlsx]1991-2016'!$B$1</c:f>
              <c:strCache>
                <c:ptCount val="1"/>
                <c:pt idx="0">
                  <c:v>Gini of GDP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8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'[大湾区基尼系数.xlsx]1991-2016'!$A$2:$A$27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'[大湾区基尼系数.xlsx]1991-2016'!$B$2:$B$27</c:f>
              <c:numCache>
                <c:formatCode>General</c:formatCode>
                <c:ptCount val="26"/>
                <c:pt idx="0">
                  <c:v>0.368</c:v>
                </c:pt>
                <c:pt idx="1">
                  <c:v>0.37</c:v>
                </c:pt>
                <c:pt idx="2">
                  <c:v>0.379</c:v>
                </c:pt>
                <c:pt idx="3">
                  <c:v>0.387</c:v>
                </c:pt>
                <c:pt idx="4">
                  <c:v>0.397</c:v>
                </c:pt>
                <c:pt idx="5">
                  <c:v>0.402</c:v>
                </c:pt>
                <c:pt idx="6">
                  <c:v>0.405</c:v>
                </c:pt>
                <c:pt idx="7">
                  <c:v>0.412</c:v>
                </c:pt>
                <c:pt idx="8">
                  <c:v>0.421</c:v>
                </c:pt>
                <c:pt idx="9">
                  <c:v>0.431</c:v>
                </c:pt>
                <c:pt idx="10">
                  <c:v>0.435</c:v>
                </c:pt>
                <c:pt idx="11">
                  <c:v>0.44</c:v>
                </c:pt>
                <c:pt idx="12">
                  <c:v>0.446</c:v>
                </c:pt>
                <c:pt idx="13">
                  <c:v>0.447</c:v>
                </c:pt>
                <c:pt idx="14">
                  <c:v>0.443</c:v>
                </c:pt>
                <c:pt idx="15">
                  <c:v>0.444</c:v>
                </c:pt>
                <c:pt idx="16">
                  <c:v>0.44</c:v>
                </c:pt>
                <c:pt idx="17">
                  <c:v>0.439</c:v>
                </c:pt>
                <c:pt idx="18">
                  <c:v>0.442</c:v>
                </c:pt>
                <c:pt idx="19">
                  <c:v>0.44</c:v>
                </c:pt>
                <c:pt idx="20">
                  <c:v>0.437</c:v>
                </c:pt>
                <c:pt idx="21">
                  <c:v>0.44</c:v>
                </c:pt>
                <c:pt idx="22">
                  <c:v>0.445</c:v>
                </c:pt>
                <c:pt idx="23">
                  <c:v>0.446</c:v>
                </c:pt>
                <c:pt idx="24">
                  <c:v>0.449</c:v>
                </c:pt>
                <c:pt idx="25">
                  <c:v>0.451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237-4CA1-9997-DBAB95CF5E58}"/>
            </c:ext>
          </c:extLst>
        </c:ser>
        <c:ser>
          <c:idx val="1"/>
          <c:order val="1"/>
          <c:tx>
            <c:strRef>
              <c:f>'[大湾区基尼系数.xlsx]1991-2016'!$C$1</c:f>
              <c:strCache>
                <c:ptCount val="1"/>
                <c:pt idx="0">
                  <c:v>Gini of Population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8"/>
            <c:spPr>
              <a:noFill/>
              <a:ln w="25400">
                <a:solidFill>
                  <a:schemeClr val="accent2"/>
                </a:solidFill>
              </a:ln>
              <a:effectLst/>
            </c:spPr>
          </c:marker>
          <c:cat>
            <c:numRef>
              <c:f>'[大湾区基尼系数.xlsx]1991-2016'!$A$2:$A$27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'[大湾区基尼系数.xlsx]1991-2016'!$C$2:$C$27</c:f>
              <c:numCache>
                <c:formatCode>General</c:formatCode>
                <c:ptCount val="26"/>
                <c:pt idx="0">
                  <c:v>0.322</c:v>
                </c:pt>
                <c:pt idx="1">
                  <c:v>0.305</c:v>
                </c:pt>
                <c:pt idx="2">
                  <c:v>0.287</c:v>
                </c:pt>
                <c:pt idx="3">
                  <c:v>0.275</c:v>
                </c:pt>
                <c:pt idx="4">
                  <c:v>0.276</c:v>
                </c:pt>
                <c:pt idx="5">
                  <c:v>0.277</c:v>
                </c:pt>
                <c:pt idx="6">
                  <c:v>0.278</c:v>
                </c:pt>
                <c:pt idx="7">
                  <c:v>0.282</c:v>
                </c:pt>
                <c:pt idx="8">
                  <c:v>0.285</c:v>
                </c:pt>
                <c:pt idx="9">
                  <c:v>0.296</c:v>
                </c:pt>
                <c:pt idx="10">
                  <c:v>0.293</c:v>
                </c:pt>
                <c:pt idx="11">
                  <c:v>0.29</c:v>
                </c:pt>
                <c:pt idx="12">
                  <c:v>0.287</c:v>
                </c:pt>
                <c:pt idx="13">
                  <c:v>0.284</c:v>
                </c:pt>
                <c:pt idx="14">
                  <c:v>0.282</c:v>
                </c:pt>
                <c:pt idx="15">
                  <c:v>0.286</c:v>
                </c:pt>
                <c:pt idx="16">
                  <c:v>0.291</c:v>
                </c:pt>
                <c:pt idx="17">
                  <c:v>0.296</c:v>
                </c:pt>
                <c:pt idx="18">
                  <c:v>0.302</c:v>
                </c:pt>
                <c:pt idx="19">
                  <c:v>0.307</c:v>
                </c:pt>
                <c:pt idx="20">
                  <c:v>0.307</c:v>
                </c:pt>
                <c:pt idx="21">
                  <c:v>0.307</c:v>
                </c:pt>
                <c:pt idx="22">
                  <c:v>0.308</c:v>
                </c:pt>
                <c:pt idx="23">
                  <c:v>0.309</c:v>
                </c:pt>
                <c:pt idx="24">
                  <c:v>0.315</c:v>
                </c:pt>
                <c:pt idx="25">
                  <c:v>0.321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237-4CA1-9997-DBAB95CF5E58}"/>
            </c:ext>
          </c:extLst>
        </c:ser>
        <c:ser>
          <c:idx val="2"/>
          <c:order val="2"/>
          <c:tx>
            <c:strRef>
              <c:f>'[大湾区基尼系数.xlsx]1991-2016'!$D$1</c:f>
              <c:strCache>
                <c:ptCount val="1"/>
                <c:pt idx="0">
                  <c:v>Gini of Per Capita GDP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'[大湾区基尼系数.xlsx]1991-2016'!$A$2:$A$27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'[大湾区基尼系数.xlsx]1991-2016'!$D$2:$D$27</c:f>
              <c:numCache>
                <c:formatCode>General</c:formatCode>
                <c:ptCount val="26"/>
                <c:pt idx="0">
                  <c:v>0.304</c:v>
                </c:pt>
                <c:pt idx="1">
                  <c:v>0.304</c:v>
                </c:pt>
                <c:pt idx="2">
                  <c:v>0.277</c:v>
                </c:pt>
                <c:pt idx="3">
                  <c:v>0.254</c:v>
                </c:pt>
                <c:pt idx="4">
                  <c:v>0.239</c:v>
                </c:pt>
                <c:pt idx="5">
                  <c:v>0.233</c:v>
                </c:pt>
                <c:pt idx="6">
                  <c:v>0.232</c:v>
                </c:pt>
                <c:pt idx="7">
                  <c:v>0.228</c:v>
                </c:pt>
                <c:pt idx="8">
                  <c:v>0.227</c:v>
                </c:pt>
                <c:pt idx="9">
                  <c:v>0.232</c:v>
                </c:pt>
                <c:pt idx="10">
                  <c:v>0.232</c:v>
                </c:pt>
                <c:pt idx="11">
                  <c:v>0.241</c:v>
                </c:pt>
                <c:pt idx="12">
                  <c:v>0.249</c:v>
                </c:pt>
                <c:pt idx="13">
                  <c:v>0.248</c:v>
                </c:pt>
                <c:pt idx="14">
                  <c:v>0.242</c:v>
                </c:pt>
                <c:pt idx="15">
                  <c:v>0.239</c:v>
                </c:pt>
                <c:pt idx="16">
                  <c:v>0.232</c:v>
                </c:pt>
                <c:pt idx="17">
                  <c:v>0.223</c:v>
                </c:pt>
                <c:pt idx="18">
                  <c:v>0.221</c:v>
                </c:pt>
                <c:pt idx="19">
                  <c:v>0.213</c:v>
                </c:pt>
                <c:pt idx="20">
                  <c:v>0.209</c:v>
                </c:pt>
                <c:pt idx="21">
                  <c:v>0.213</c:v>
                </c:pt>
                <c:pt idx="22">
                  <c:v>0.217</c:v>
                </c:pt>
                <c:pt idx="23">
                  <c:v>0.219</c:v>
                </c:pt>
                <c:pt idx="24">
                  <c:v>0.218</c:v>
                </c:pt>
                <c:pt idx="25">
                  <c:v>0.215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237-4CA1-9997-DBAB95CF5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13738272"/>
        <c:axId val="-1813802352"/>
      </c:lineChart>
      <c:catAx>
        <c:axId val="-181373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813802352"/>
        <c:crosses val="autoZero"/>
        <c:auto val="1"/>
        <c:lblAlgn val="ctr"/>
        <c:lblOffset val="100"/>
        <c:noMultiLvlLbl val="0"/>
      </c:catAx>
      <c:valAx>
        <c:axId val="-1813802352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8137382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33527915061149"/>
          <c:y val="0.0296986759336647"/>
          <c:w val="0.880078059557715"/>
          <c:h val="0.706486232453505"/>
        </c:manualLayout>
      </c:layout>
      <c:lineChart>
        <c:grouping val="standard"/>
        <c:varyColors val="0"/>
        <c:ser>
          <c:idx val="0"/>
          <c:order val="0"/>
          <c:tx>
            <c:strRef>
              <c:f>Sheet4!$D$1</c:f>
              <c:strCache>
                <c:ptCount val="1"/>
                <c:pt idx="0">
                  <c:v>内陆/沿海</c:v>
                </c:pt>
              </c:strCache>
            </c:strRef>
          </c:tx>
          <c:spPr>
            <a:ln w="28575" cap="rnd" cmpd="dbl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Sheet4!$A$31:$A$71</c:f>
              <c:numCache>
                <c:formatCode>yyyy</c:formatCode>
                <c:ptCount val="41"/>
                <c:pt idx="0">
                  <c:v>28825.0</c:v>
                </c:pt>
                <c:pt idx="1">
                  <c:v>29190.0</c:v>
                </c:pt>
                <c:pt idx="2">
                  <c:v>29556.0</c:v>
                </c:pt>
                <c:pt idx="3">
                  <c:v>29921.0</c:v>
                </c:pt>
                <c:pt idx="4">
                  <c:v>30286.0</c:v>
                </c:pt>
                <c:pt idx="5">
                  <c:v>30651.0</c:v>
                </c:pt>
                <c:pt idx="6">
                  <c:v>31017.0</c:v>
                </c:pt>
                <c:pt idx="7">
                  <c:v>31382.0</c:v>
                </c:pt>
                <c:pt idx="8">
                  <c:v>31747.0</c:v>
                </c:pt>
                <c:pt idx="9">
                  <c:v>32112.0</c:v>
                </c:pt>
                <c:pt idx="10">
                  <c:v>32478.0</c:v>
                </c:pt>
                <c:pt idx="11">
                  <c:v>32843.0</c:v>
                </c:pt>
                <c:pt idx="12">
                  <c:v>33208.0</c:v>
                </c:pt>
                <c:pt idx="13">
                  <c:v>33573.0</c:v>
                </c:pt>
                <c:pt idx="14">
                  <c:v>33939.0</c:v>
                </c:pt>
                <c:pt idx="15">
                  <c:v>34304.0</c:v>
                </c:pt>
                <c:pt idx="16">
                  <c:v>34669.0</c:v>
                </c:pt>
                <c:pt idx="17">
                  <c:v>35034.0</c:v>
                </c:pt>
                <c:pt idx="18">
                  <c:v>35400.0</c:v>
                </c:pt>
                <c:pt idx="19">
                  <c:v>35765.0</c:v>
                </c:pt>
                <c:pt idx="20">
                  <c:v>36130.0</c:v>
                </c:pt>
                <c:pt idx="21">
                  <c:v>36495.0</c:v>
                </c:pt>
                <c:pt idx="22">
                  <c:v>36861.0</c:v>
                </c:pt>
                <c:pt idx="23">
                  <c:v>37226.0</c:v>
                </c:pt>
                <c:pt idx="24">
                  <c:v>37591.0</c:v>
                </c:pt>
                <c:pt idx="25">
                  <c:v>37956.0</c:v>
                </c:pt>
                <c:pt idx="26">
                  <c:v>38322.0</c:v>
                </c:pt>
                <c:pt idx="27">
                  <c:v>38687.0</c:v>
                </c:pt>
                <c:pt idx="28">
                  <c:v>39052.0</c:v>
                </c:pt>
                <c:pt idx="29">
                  <c:v>39417.0</c:v>
                </c:pt>
                <c:pt idx="30">
                  <c:v>39783.0</c:v>
                </c:pt>
                <c:pt idx="31">
                  <c:v>40148.0</c:v>
                </c:pt>
                <c:pt idx="32">
                  <c:v>40513.0</c:v>
                </c:pt>
                <c:pt idx="33">
                  <c:v>40878.0</c:v>
                </c:pt>
                <c:pt idx="34">
                  <c:v>41244.0</c:v>
                </c:pt>
                <c:pt idx="35">
                  <c:v>41609.0</c:v>
                </c:pt>
                <c:pt idx="36">
                  <c:v>41974.0</c:v>
                </c:pt>
                <c:pt idx="37">
                  <c:v>42339.0</c:v>
                </c:pt>
                <c:pt idx="38">
                  <c:v>42705.0</c:v>
                </c:pt>
                <c:pt idx="39">
                  <c:v>43070.0</c:v>
                </c:pt>
                <c:pt idx="40">
                  <c:v>43435.0</c:v>
                </c:pt>
              </c:numCache>
            </c:numRef>
          </c:cat>
          <c:val>
            <c:numRef>
              <c:f>Sheet4!$D$2:$D$71</c:f>
              <c:numCache>
                <c:formatCode>General</c:formatCode>
                <c:ptCount val="41"/>
                <c:pt idx="0">
                  <c:v>0.69225168671881</c:v>
                </c:pt>
                <c:pt idx="1">
                  <c:v>0.705300906969508</c:v>
                </c:pt>
                <c:pt idx="2">
                  <c:v>0.694605915322962</c:v>
                </c:pt>
                <c:pt idx="3">
                  <c:v>0.687092024384231</c:v>
                </c:pt>
                <c:pt idx="4">
                  <c:v>0.683312850185577</c:v>
                </c:pt>
                <c:pt idx="5">
                  <c:v>0.702846249075853</c:v>
                </c:pt>
                <c:pt idx="6">
                  <c:v>0.689056658902623</c:v>
                </c:pt>
                <c:pt idx="7">
                  <c:v>0.672125448473873</c:v>
                </c:pt>
                <c:pt idx="8">
                  <c:v>0.670137502827926</c:v>
                </c:pt>
                <c:pt idx="9">
                  <c:v>0.650335260368228</c:v>
                </c:pt>
                <c:pt idx="10">
                  <c:v>0.629671532404669</c:v>
                </c:pt>
                <c:pt idx="11">
                  <c:v>0.623497782549197</c:v>
                </c:pt>
                <c:pt idx="12">
                  <c:v>0.640202417044445</c:v>
                </c:pt>
                <c:pt idx="13">
                  <c:v>0.613547479661325</c:v>
                </c:pt>
                <c:pt idx="14">
                  <c:v>0.577264950895558</c:v>
                </c:pt>
                <c:pt idx="15">
                  <c:v>0.533713292738738</c:v>
                </c:pt>
                <c:pt idx="16">
                  <c:v>0.519321149296805</c:v>
                </c:pt>
                <c:pt idx="17">
                  <c:v>0.516391357691634</c:v>
                </c:pt>
                <c:pt idx="18">
                  <c:v>0.529285762591533</c:v>
                </c:pt>
                <c:pt idx="19">
                  <c:v>0.529074551360338</c:v>
                </c:pt>
                <c:pt idx="20">
                  <c:v>0.524657458382575</c:v>
                </c:pt>
                <c:pt idx="21">
                  <c:v>0.516557742623146</c:v>
                </c:pt>
                <c:pt idx="22">
                  <c:v>0.529742267418799</c:v>
                </c:pt>
                <c:pt idx="23">
                  <c:v>0.529928056257618</c:v>
                </c:pt>
                <c:pt idx="24">
                  <c:v>0.526238931380384</c:v>
                </c:pt>
                <c:pt idx="25">
                  <c:v>0.518069655584995</c:v>
                </c:pt>
                <c:pt idx="26">
                  <c:v>0.525354692664878</c:v>
                </c:pt>
                <c:pt idx="27">
                  <c:v>0.524682668624877</c:v>
                </c:pt>
                <c:pt idx="28">
                  <c:v>0.530520058512722</c:v>
                </c:pt>
                <c:pt idx="29">
                  <c:v>0.546012940250931</c:v>
                </c:pt>
                <c:pt idx="30">
                  <c:v>0.563766120736154</c:v>
                </c:pt>
                <c:pt idx="31">
                  <c:v>0.57260969892294</c:v>
                </c:pt>
                <c:pt idx="32">
                  <c:v>0.592123457298732</c:v>
                </c:pt>
                <c:pt idx="33">
                  <c:v>0.614568533788804</c:v>
                </c:pt>
                <c:pt idx="34">
                  <c:v>0.632022928543151</c:v>
                </c:pt>
                <c:pt idx="35">
                  <c:v>0.636449128342473</c:v>
                </c:pt>
                <c:pt idx="36">
                  <c:v>0.640385866768568</c:v>
                </c:pt>
                <c:pt idx="37">
                  <c:v>0.635306321140733</c:v>
                </c:pt>
                <c:pt idx="38">
                  <c:v>0.642400018842116</c:v>
                </c:pt>
                <c:pt idx="39">
                  <c:v>0.643604639636754</c:v>
                </c:pt>
                <c:pt idx="40">
                  <c:v>0.651210194646391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6AC-421B-BFFA-A9FFA8068700}"/>
            </c:ext>
          </c:extLst>
        </c:ser>
        <c:ser>
          <c:idx val="1"/>
          <c:order val="1"/>
          <c:tx>
            <c:strRef>
              <c:f>Sheet4!$H$1</c:f>
              <c:strCache>
                <c:ptCount val="1"/>
                <c:pt idx="0">
                  <c:v>北方/南方</c:v>
                </c:pt>
              </c:strCache>
            </c:strRef>
          </c:tx>
          <c:spPr>
            <a:ln w="69850" cap="rnd" cmpd="sng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Sheet4!$A$31:$A$71</c:f>
              <c:numCache>
                <c:formatCode>yyyy</c:formatCode>
                <c:ptCount val="41"/>
                <c:pt idx="0">
                  <c:v>28825.0</c:v>
                </c:pt>
                <c:pt idx="1">
                  <c:v>29190.0</c:v>
                </c:pt>
                <c:pt idx="2">
                  <c:v>29556.0</c:v>
                </c:pt>
                <c:pt idx="3">
                  <c:v>29921.0</c:v>
                </c:pt>
                <c:pt idx="4">
                  <c:v>30286.0</c:v>
                </c:pt>
                <c:pt idx="5">
                  <c:v>30651.0</c:v>
                </c:pt>
                <c:pt idx="6">
                  <c:v>31017.0</c:v>
                </c:pt>
                <c:pt idx="7">
                  <c:v>31382.0</c:v>
                </c:pt>
                <c:pt idx="8">
                  <c:v>31747.0</c:v>
                </c:pt>
                <c:pt idx="9">
                  <c:v>32112.0</c:v>
                </c:pt>
                <c:pt idx="10">
                  <c:v>32478.0</c:v>
                </c:pt>
                <c:pt idx="11">
                  <c:v>32843.0</c:v>
                </c:pt>
                <c:pt idx="12">
                  <c:v>33208.0</c:v>
                </c:pt>
                <c:pt idx="13">
                  <c:v>33573.0</c:v>
                </c:pt>
                <c:pt idx="14">
                  <c:v>33939.0</c:v>
                </c:pt>
                <c:pt idx="15">
                  <c:v>34304.0</c:v>
                </c:pt>
                <c:pt idx="16">
                  <c:v>34669.0</c:v>
                </c:pt>
                <c:pt idx="17">
                  <c:v>35034.0</c:v>
                </c:pt>
                <c:pt idx="18">
                  <c:v>35400.0</c:v>
                </c:pt>
                <c:pt idx="19">
                  <c:v>35765.0</c:v>
                </c:pt>
                <c:pt idx="20">
                  <c:v>36130.0</c:v>
                </c:pt>
                <c:pt idx="21">
                  <c:v>36495.0</c:v>
                </c:pt>
                <c:pt idx="22">
                  <c:v>36861.0</c:v>
                </c:pt>
                <c:pt idx="23">
                  <c:v>37226.0</c:v>
                </c:pt>
                <c:pt idx="24">
                  <c:v>37591.0</c:v>
                </c:pt>
                <c:pt idx="25">
                  <c:v>37956.0</c:v>
                </c:pt>
                <c:pt idx="26">
                  <c:v>38322.0</c:v>
                </c:pt>
                <c:pt idx="27">
                  <c:v>38687.0</c:v>
                </c:pt>
                <c:pt idx="28">
                  <c:v>39052.0</c:v>
                </c:pt>
                <c:pt idx="29">
                  <c:v>39417.0</c:v>
                </c:pt>
                <c:pt idx="30">
                  <c:v>39783.0</c:v>
                </c:pt>
                <c:pt idx="31">
                  <c:v>40148.0</c:v>
                </c:pt>
                <c:pt idx="32">
                  <c:v>40513.0</c:v>
                </c:pt>
                <c:pt idx="33">
                  <c:v>40878.0</c:v>
                </c:pt>
                <c:pt idx="34">
                  <c:v>41244.0</c:v>
                </c:pt>
                <c:pt idx="35">
                  <c:v>41609.0</c:v>
                </c:pt>
                <c:pt idx="36">
                  <c:v>41974.0</c:v>
                </c:pt>
                <c:pt idx="37">
                  <c:v>42339.0</c:v>
                </c:pt>
                <c:pt idx="38">
                  <c:v>42705.0</c:v>
                </c:pt>
                <c:pt idx="39">
                  <c:v>43070.0</c:v>
                </c:pt>
                <c:pt idx="40">
                  <c:v>43435.0</c:v>
                </c:pt>
              </c:numCache>
            </c:numRef>
          </c:cat>
          <c:val>
            <c:numRef>
              <c:f>Sheet4!$H$2:$H$71</c:f>
              <c:numCache>
                <c:formatCode>General</c:formatCode>
                <c:ptCount val="41"/>
                <c:pt idx="0">
                  <c:v>1.439198181239378</c:v>
                </c:pt>
                <c:pt idx="1">
                  <c:v>1.382315380722358</c:v>
                </c:pt>
                <c:pt idx="2">
                  <c:v>1.370301946894672</c:v>
                </c:pt>
                <c:pt idx="3">
                  <c:v>1.284264952479219</c:v>
                </c:pt>
                <c:pt idx="4">
                  <c:v>1.272184662252517</c:v>
                </c:pt>
                <c:pt idx="5">
                  <c:v>1.305776918990208</c:v>
                </c:pt>
                <c:pt idx="6">
                  <c:v>1.298253919343138</c:v>
                </c:pt>
                <c:pt idx="7">
                  <c:v>1.254423330997684</c:v>
                </c:pt>
                <c:pt idx="8">
                  <c:v>1.266454810934467</c:v>
                </c:pt>
                <c:pt idx="9">
                  <c:v>1.230892944674978</c:v>
                </c:pt>
                <c:pt idx="10">
                  <c:v>1.216677992411587</c:v>
                </c:pt>
                <c:pt idx="11">
                  <c:v>1.212067104645917</c:v>
                </c:pt>
                <c:pt idx="12">
                  <c:v>1.182902729621233</c:v>
                </c:pt>
                <c:pt idx="13">
                  <c:v>1.181820108761775</c:v>
                </c:pt>
                <c:pt idx="14">
                  <c:v>1.13261668801401</c:v>
                </c:pt>
                <c:pt idx="15">
                  <c:v>1.094870300388041</c:v>
                </c:pt>
                <c:pt idx="16">
                  <c:v>1.037317840667107</c:v>
                </c:pt>
                <c:pt idx="17">
                  <c:v>1.005944691691397</c:v>
                </c:pt>
                <c:pt idx="18">
                  <c:v>1.003434292391356</c:v>
                </c:pt>
                <c:pt idx="19">
                  <c:v>1.013203017679517</c:v>
                </c:pt>
                <c:pt idx="20">
                  <c:v>1.017460890223112</c:v>
                </c:pt>
                <c:pt idx="21">
                  <c:v>1.023242907213425</c:v>
                </c:pt>
                <c:pt idx="22">
                  <c:v>1.045984299166363</c:v>
                </c:pt>
                <c:pt idx="23">
                  <c:v>1.046094730539772</c:v>
                </c:pt>
                <c:pt idx="24">
                  <c:v>1.0433361321162</c:v>
                </c:pt>
                <c:pt idx="25">
                  <c:v>1.042719719645412</c:v>
                </c:pt>
                <c:pt idx="26">
                  <c:v>1.035247399762352</c:v>
                </c:pt>
                <c:pt idx="27">
                  <c:v>1.027893673468966</c:v>
                </c:pt>
                <c:pt idx="28">
                  <c:v>1.022878973400237</c:v>
                </c:pt>
                <c:pt idx="29">
                  <c:v>1.024246513908021</c:v>
                </c:pt>
                <c:pt idx="30">
                  <c:v>1.046570994424346</c:v>
                </c:pt>
                <c:pt idx="31">
                  <c:v>1.035696348758254</c:v>
                </c:pt>
                <c:pt idx="32">
                  <c:v>1.03627346168756</c:v>
                </c:pt>
                <c:pt idx="33">
                  <c:v>1.053805691458814</c:v>
                </c:pt>
                <c:pt idx="34">
                  <c:v>1.05879858756546</c:v>
                </c:pt>
                <c:pt idx="35">
                  <c:v>1.042909072244715</c:v>
                </c:pt>
                <c:pt idx="36">
                  <c:v>1.014638788410372</c:v>
                </c:pt>
                <c:pt idx="37">
                  <c:v>0.968961086869602</c:v>
                </c:pt>
                <c:pt idx="38">
                  <c:v>0.901195387488487</c:v>
                </c:pt>
                <c:pt idx="39">
                  <c:v>0.872853764254378</c:v>
                </c:pt>
                <c:pt idx="40">
                  <c:v>0.864588908413788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6AC-421B-BFFA-A9FFA8068700}"/>
            </c:ext>
          </c:extLst>
        </c:ser>
        <c:ser>
          <c:idx val="2"/>
          <c:order val="2"/>
          <c:tx>
            <c:strRef>
              <c:f>Sheet4!$L$1</c:f>
              <c:strCache>
                <c:ptCount val="1"/>
                <c:pt idx="0">
                  <c:v>内陆/沿海（剔除沿江港口城市）</c:v>
                </c:pt>
              </c:strCache>
            </c:strRef>
          </c:tx>
          <c:spPr>
            <a:ln w="28575" cap="rnd" cmpd="dbl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Sheet4!$A$31:$A$71</c:f>
              <c:numCache>
                <c:formatCode>yyyy</c:formatCode>
                <c:ptCount val="41"/>
                <c:pt idx="0">
                  <c:v>28825.0</c:v>
                </c:pt>
                <c:pt idx="1">
                  <c:v>29190.0</c:v>
                </c:pt>
                <c:pt idx="2">
                  <c:v>29556.0</c:v>
                </c:pt>
                <c:pt idx="3">
                  <c:v>29921.0</c:v>
                </c:pt>
                <c:pt idx="4">
                  <c:v>30286.0</c:v>
                </c:pt>
                <c:pt idx="5">
                  <c:v>30651.0</c:v>
                </c:pt>
                <c:pt idx="6">
                  <c:v>31017.0</c:v>
                </c:pt>
                <c:pt idx="7">
                  <c:v>31382.0</c:v>
                </c:pt>
                <c:pt idx="8">
                  <c:v>31747.0</c:v>
                </c:pt>
                <c:pt idx="9">
                  <c:v>32112.0</c:v>
                </c:pt>
                <c:pt idx="10">
                  <c:v>32478.0</c:v>
                </c:pt>
                <c:pt idx="11">
                  <c:v>32843.0</c:v>
                </c:pt>
                <c:pt idx="12">
                  <c:v>33208.0</c:v>
                </c:pt>
                <c:pt idx="13">
                  <c:v>33573.0</c:v>
                </c:pt>
                <c:pt idx="14">
                  <c:v>33939.0</c:v>
                </c:pt>
                <c:pt idx="15">
                  <c:v>34304.0</c:v>
                </c:pt>
                <c:pt idx="16">
                  <c:v>34669.0</c:v>
                </c:pt>
                <c:pt idx="17">
                  <c:v>35034.0</c:v>
                </c:pt>
                <c:pt idx="18">
                  <c:v>35400.0</c:v>
                </c:pt>
                <c:pt idx="19">
                  <c:v>35765.0</c:v>
                </c:pt>
                <c:pt idx="20">
                  <c:v>36130.0</c:v>
                </c:pt>
                <c:pt idx="21">
                  <c:v>36495.0</c:v>
                </c:pt>
                <c:pt idx="22">
                  <c:v>36861.0</c:v>
                </c:pt>
                <c:pt idx="23">
                  <c:v>37226.0</c:v>
                </c:pt>
                <c:pt idx="24">
                  <c:v>37591.0</c:v>
                </c:pt>
                <c:pt idx="25">
                  <c:v>37956.0</c:v>
                </c:pt>
                <c:pt idx="26">
                  <c:v>38322.0</c:v>
                </c:pt>
                <c:pt idx="27">
                  <c:v>38687.0</c:v>
                </c:pt>
                <c:pt idx="28">
                  <c:v>39052.0</c:v>
                </c:pt>
                <c:pt idx="29">
                  <c:v>39417.0</c:v>
                </c:pt>
                <c:pt idx="30">
                  <c:v>39783.0</c:v>
                </c:pt>
                <c:pt idx="31">
                  <c:v>40148.0</c:v>
                </c:pt>
                <c:pt idx="32">
                  <c:v>40513.0</c:v>
                </c:pt>
                <c:pt idx="33">
                  <c:v>40878.0</c:v>
                </c:pt>
                <c:pt idx="34">
                  <c:v>41244.0</c:v>
                </c:pt>
                <c:pt idx="35">
                  <c:v>41609.0</c:v>
                </c:pt>
                <c:pt idx="36">
                  <c:v>41974.0</c:v>
                </c:pt>
                <c:pt idx="37">
                  <c:v>42339.0</c:v>
                </c:pt>
                <c:pt idx="38">
                  <c:v>42705.0</c:v>
                </c:pt>
                <c:pt idx="39">
                  <c:v>43070.0</c:v>
                </c:pt>
                <c:pt idx="40">
                  <c:v>43435.0</c:v>
                </c:pt>
              </c:numCache>
            </c:numRef>
          </c:cat>
          <c:val>
            <c:numRef>
              <c:f>Sheet4!$L$2:$L$71</c:f>
              <c:numCache>
                <c:formatCode>General</c:formatCode>
                <c:ptCount val="41"/>
                <c:pt idx="27">
                  <c:v>0.6276117467873</c:v>
                </c:pt>
                <c:pt idx="28">
                  <c:v>0.631937070165916</c:v>
                </c:pt>
                <c:pt idx="29">
                  <c:v>0.649740681964501</c:v>
                </c:pt>
                <c:pt idx="30">
                  <c:v>0.638487102925538</c:v>
                </c:pt>
                <c:pt idx="31">
                  <c:v>0.67064110633034</c:v>
                </c:pt>
                <c:pt idx="32">
                  <c:v>0.683943865184089</c:v>
                </c:pt>
                <c:pt idx="33">
                  <c:v>0.694060908059873</c:v>
                </c:pt>
                <c:pt idx="34">
                  <c:v>0.710794633831952</c:v>
                </c:pt>
                <c:pt idx="36">
                  <c:v>0.724183901897993</c:v>
                </c:pt>
                <c:pt idx="37">
                  <c:v>0.722925084889739</c:v>
                </c:pt>
                <c:pt idx="38">
                  <c:v>0.737468000556053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6AC-421B-BFFA-A9FFA8068700}"/>
            </c:ext>
          </c:extLst>
        </c:ser>
        <c:ser>
          <c:idx val="3"/>
          <c:order val="3"/>
          <c:tx>
            <c:strRef>
              <c:f>Sheet4!$P$1</c:f>
              <c:strCache>
                <c:ptCount val="1"/>
                <c:pt idx="0">
                  <c:v>北方/南方（剔除沿江港口城市）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Sheet4!$A$31:$A$71</c:f>
              <c:numCache>
                <c:formatCode>yyyy</c:formatCode>
                <c:ptCount val="41"/>
                <c:pt idx="0">
                  <c:v>28825.0</c:v>
                </c:pt>
                <c:pt idx="1">
                  <c:v>29190.0</c:v>
                </c:pt>
                <c:pt idx="2">
                  <c:v>29556.0</c:v>
                </c:pt>
                <c:pt idx="3">
                  <c:v>29921.0</c:v>
                </c:pt>
                <c:pt idx="4">
                  <c:v>30286.0</c:v>
                </c:pt>
                <c:pt idx="5">
                  <c:v>30651.0</c:v>
                </c:pt>
                <c:pt idx="6">
                  <c:v>31017.0</c:v>
                </c:pt>
                <c:pt idx="7">
                  <c:v>31382.0</c:v>
                </c:pt>
                <c:pt idx="8">
                  <c:v>31747.0</c:v>
                </c:pt>
                <c:pt idx="9">
                  <c:v>32112.0</c:v>
                </c:pt>
                <c:pt idx="10">
                  <c:v>32478.0</c:v>
                </c:pt>
                <c:pt idx="11">
                  <c:v>32843.0</c:v>
                </c:pt>
                <c:pt idx="12">
                  <c:v>33208.0</c:v>
                </c:pt>
                <c:pt idx="13">
                  <c:v>33573.0</c:v>
                </c:pt>
                <c:pt idx="14">
                  <c:v>33939.0</c:v>
                </c:pt>
                <c:pt idx="15">
                  <c:v>34304.0</c:v>
                </c:pt>
                <c:pt idx="16">
                  <c:v>34669.0</c:v>
                </c:pt>
                <c:pt idx="17">
                  <c:v>35034.0</c:v>
                </c:pt>
                <c:pt idx="18">
                  <c:v>35400.0</c:v>
                </c:pt>
                <c:pt idx="19">
                  <c:v>35765.0</c:v>
                </c:pt>
                <c:pt idx="20">
                  <c:v>36130.0</c:v>
                </c:pt>
                <c:pt idx="21">
                  <c:v>36495.0</c:v>
                </c:pt>
                <c:pt idx="22">
                  <c:v>36861.0</c:v>
                </c:pt>
                <c:pt idx="23">
                  <c:v>37226.0</c:v>
                </c:pt>
                <c:pt idx="24">
                  <c:v>37591.0</c:v>
                </c:pt>
                <c:pt idx="25">
                  <c:v>37956.0</c:v>
                </c:pt>
                <c:pt idx="26">
                  <c:v>38322.0</c:v>
                </c:pt>
                <c:pt idx="27">
                  <c:v>38687.0</c:v>
                </c:pt>
                <c:pt idx="28">
                  <c:v>39052.0</c:v>
                </c:pt>
                <c:pt idx="29">
                  <c:v>39417.0</c:v>
                </c:pt>
                <c:pt idx="30">
                  <c:v>39783.0</c:v>
                </c:pt>
                <c:pt idx="31">
                  <c:v>40148.0</c:v>
                </c:pt>
                <c:pt idx="32">
                  <c:v>40513.0</c:v>
                </c:pt>
                <c:pt idx="33">
                  <c:v>40878.0</c:v>
                </c:pt>
                <c:pt idx="34">
                  <c:v>41244.0</c:v>
                </c:pt>
                <c:pt idx="35">
                  <c:v>41609.0</c:v>
                </c:pt>
                <c:pt idx="36">
                  <c:v>41974.0</c:v>
                </c:pt>
                <c:pt idx="37">
                  <c:v>42339.0</c:v>
                </c:pt>
                <c:pt idx="38">
                  <c:v>42705.0</c:v>
                </c:pt>
                <c:pt idx="39">
                  <c:v>43070.0</c:v>
                </c:pt>
                <c:pt idx="40">
                  <c:v>43435.0</c:v>
                </c:pt>
              </c:numCache>
            </c:numRef>
          </c:cat>
          <c:val>
            <c:numRef>
              <c:f>Sheet4!$P$2:$P$71</c:f>
              <c:numCache>
                <c:formatCode>General</c:formatCode>
                <c:ptCount val="41"/>
                <c:pt idx="27">
                  <c:v>1.249428658434669</c:v>
                </c:pt>
                <c:pt idx="28">
                  <c:v>1.23877735572143</c:v>
                </c:pt>
                <c:pt idx="29">
                  <c:v>1.233223346972355</c:v>
                </c:pt>
                <c:pt idx="30">
                  <c:v>1.206287155575046</c:v>
                </c:pt>
                <c:pt idx="31">
                  <c:v>1.240684628697781</c:v>
                </c:pt>
                <c:pt idx="32">
                  <c:v>1.229348516005693</c:v>
                </c:pt>
                <c:pt idx="33">
                  <c:v>1.228524986373854</c:v>
                </c:pt>
                <c:pt idx="34">
                  <c:v>1.230594524527664</c:v>
                </c:pt>
                <c:pt idx="36">
                  <c:v>1.180488190998617</c:v>
                </c:pt>
                <c:pt idx="37">
                  <c:v>1.129369465082176</c:v>
                </c:pt>
                <c:pt idx="38">
                  <c:v>1.047943202205805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6AC-421B-BFFA-A9FFA8068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813947920"/>
        <c:axId val="-1813870672"/>
      </c:lineChart>
      <c:dateAx>
        <c:axId val="-1813947920"/>
        <c:scaling>
          <c:orientation val="minMax"/>
        </c:scaling>
        <c:delete val="0"/>
        <c:axPos val="b"/>
        <c:numFmt formatCode="yyyy" sourceLinked="1"/>
        <c:majorTickMark val="none"/>
        <c:minorTickMark val="none"/>
        <c:tickLblPos val="low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813870672"/>
        <c:crossesAt val="1.0"/>
        <c:auto val="1"/>
        <c:lblOffset val="100"/>
        <c:baseTimeUnit val="years"/>
      </c:dateAx>
      <c:valAx>
        <c:axId val="-181387067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81394792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00643681425067768"/>
          <c:y val="0.851768354374698"/>
          <c:w val="0.990359042553192"/>
          <c:h val="0.1472685310887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3971706929447"/>
          <c:y val="0.0490196078431372"/>
          <c:w val="0.940486496367165"/>
          <c:h val="0.895011836755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chemeClr val="tx1"/>
              </a:solidFill>
              <a:ln w="6350">
                <a:noFill/>
              </a:ln>
              <a:effectLst/>
            </c:spPr>
          </c:marker>
          <c:cat>
            <c:numRef>
              <c:f>Sheet1!$A$2:$A$23</c:f>
              <c:numCache>
                <c:formatCode>General</c:formatCode>
                <c:ptCount val="20"/>
                <c:pt idx="0">
                  <c:v>1995.0</c:v>
                </c:pt>
                <c:pt idx="1">
                  <c:v>1996.0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</c:numCache>
              <c:extLst xmlns:c16r2="http://schemas.microsoft.com/office/drawing/2015/06/chart"/>
            </c:numRef>
          </c:cat>
          <c:val>
            <c:numRef>
              <c:f>Sheet1!$B$2:$B$23</c:f>
              <c:numCache>
                <c:formatCode>General</c:formatCode>
                <c:ptCount val="20"/>
                <c:pt idx="0">
                  <c:v>0.616602059</c:v>
                </c:pt>
                <c:pt idx="1">
                  <c:v>0.487217641</c:v>
                </c:pt>
                <c:pt idx="2">
                  <c:v>0.567462058415868</c:v>
                </c:pt>
                <c:pt idx="3">
                  <c:v>0.465245547</c:v>
                </c:pt>
                <c:pt idx="4">
                  <c:v>0.378494087</c:v>
                </c:pt>
                <c:pt idx="5">
                  <c:v>0.419948629</c:v>
                </c:pt>
                <c:pt idx="6">
                  <c:v>0.31681665</c:v>
                </c:pt>
                <c:pt idx="7">
                  <c:v>0.295924683</c:v>
                </c:pt>
                <c:pt idx="8">
                  <c:v>0.391874998</c:v>
                </c:pt>
                <c:pt idx="9">
                  <c:v>0.368130485</c:v>
                </c:pt>
                <c:pt idx="10">
                  <c:v>0.373676966</c:v>
                </c:pt>
                <c:pt idx="11">
                  <c:v>0.435278838</c:v>
                </c:pt>
                <c:pt idx="12">
                  <c:v>0.456264379</c:v>
                </c:pt>
                <c:pt idx="13">
                  <c:v>0.412238423</c:v>
                </c:pt>
                <c:pt idx="14">
                  <c:v>0.449825882</c:v>
                </c:pt>
                <c:pt idx="15">
                  <c:v>0.503907331</c:v>
                </c:pt>
                <c:pt idx="16">
                  <c:v>0.560799925</c:v>
                </c:pt>
                <c:pt idx="17">
                  <c:v>0.558633046</c:v>
                </c:pt>
                <c:pt idx="18">
                  <c:v>0.59559732422017</c:v>
                </c:pt>
                <c:pt idx="19">
                  <c:v>0.626</c:v>
                </c:pt>
              </c:numCache>
              <c:extLst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428-45F2-B5D8-FC666BD74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51915408"/>
        <c:axId val="-1551930064"/>
      </c:lineChart>
      <c:catAx>
        <c:axId val="-155191540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28575" cap="flat" cmpd="sng" algn="ctr">
            <a:solidFill>
              <a:srgbClr val="7030A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551930064"/>
        <c:crosses val="autoZero"/>
        <c:auto val="1"/>
        <c:lblAlgn val="ctr"/>
        <c:lblOffset val="100"/>
        <c:noMultiLvlLbl val="0"/>
      </c:catAx>
      <c:valAx>
        <c:axId val="-1551930064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28575">
            <a:solidFill>
              <a:srgbClr val="7030A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551915408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1600"/>
      </a:pPr>
      <a:endParaRPr lang="zh-CN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UCIBs share in inland regions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cat>
            <c:numRef>
              <c:f>Sheet2!$A$9:$A$22</c:f>
              <c:numCache>
                <c:formatCode>General</c:formatCode>
                <c:ptCount val="14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  <c:pt idx="12">
                  <c:v>2017.0</c:v>
                </c:pt>
                <c:pt idx="13">
                  <c:v>2018.0</c:v>
                </c:pt>
              </c:numCache>
            </c:numRef>
          </c:cat>
          <c:val>
            <c:numRef>
              <c:f>Sheet2!$F$9:$F$22</c:f>
              <c:numCache>
                <c:formatCode>General</c:formatCode>
                <c:ptCount val="14"/>
                <c:pt idx="0">
                  <c:v>0.0697674418604651</c:v>
                </c:pt>
                <c:pt idx="1">
                  <c:v>0.338709677419355</c:v>
                </c:pt>
                <c:pt idx="2">
                  <c:v>0.205830903790087</c:v>
                </c:pt>
                <c:pt idx="3">
                  <c:v>0.281663516068053</c:v>
                </c:pt>
                <c:pt idx="4">
                  <c:v>0.336327891050178</c:v>
                </c:pt>
                <c:pt idx="5">
                  <c:v>0.501503464505164</c:v>
                </c:pt>
                <c:pt idx="6">
                  <c:v>0.422832357771508</c:v>
                </c:pt>
                <c:pt idx="7">
                  <c:v>0.516916215355208</c:v>
                </c:pt>
                <c:pt idx="8">
                  <c:v>0.500175505775735</c:v>
                </c:pt>
                <c:pt idx="9">
                  <c:v>0.482266295985918</c:v>
                </c:pt>
                <c:pt idx="10">
                  <c:v>0.491787934490675</c:v>
                </c:pt>
                <c:pt idx="11">
                  <c:v>0.508675779762157</c:v>
                </c:pt>
                <c:pt idx="12">
                  <c:v>0.519780325481053</c:v>
                </c:pt>
                <c:pt idx="13">
                  <c:v>0.416233507437544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846-41AE-B43C-172FF20D48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607402112"/>
        <c:axId val="-1176041488"/>
      </c:lineChart>
      <c:catAx>
        <c:axId val="-1607402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  <a:endParaRPr lang="zh-CN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176041488"/>
        <c:crosses val="autoZero"/>
        <c:auto val="1"/>
        <c:lblAlgn val="ctr"/>
        <c:lblOffset val="100"/>
        <c:noMultiLvlLbl val="0"/>
      </c:catAx>
      <c:valAx>
        <c:axId val="-11760414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Share</a:t>
                </a:r>
                <a:endParaRPr lang="zh-CN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60740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0.34486</cdr:x>
      <cdr:y>0.13175</cdr:y>
    </cdr:from>
    <cdr:to>
      <cdr:x>0.74685</cdr:x>
      <cdr:y>0.23784</cdr:y>
    </cdr:to>
    <cdr:sp macro="" textlink="">
      <cdr:nvSpPr>
        <cdr:cNvPr id="2" name="文本框 1"/>
        <cdr:cNvSpPr txBox="1"/>
      </cdr:nvSpPr>
      <cdr:spPr>
        <a:xfrm xmlns:a="http://schemas.openxmlformats.org/drawingml/2006/main">
          <a:off x="1176696" y="573270"/>
          <a:ext cx="13716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en-US" altLang="zh-CN" sz="2400" b="1" dirty="0" smtClean="0">
              <a:solidFill>
                <a:srgbClr val="FF0000"/>
              </a:solidFill>
            </a:rPr>
            <a:t>GDP</a:t>
          </a:r>
          <a:endParaRPr kumimoji="1" lang="zh-CN" altLang="en-US" sz="2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0.34978</cdr:x>
      <cdr:y>0.29158</cdr:y>
    </cdr:from>
    <cdr:to>
      <cdr:x>0.75176</cdr:x>
      <cdr:y>0.39768</cdr:y>
    </cdr:to>
    <cdr:sp macro="" textlink="">
      <cdr:nvSpPr>
        <cdr:cNvPr id="3" name="文本框 2"/>
        <cdr:cNvSpPr txBox="1"/>
      </cdr:nvSpPr>
      <cdr:spPr>
        <a:xfrm xmlns:a="http://schemas.openxmlformats.org/drawingml/2006/main">
          <a:off x="1193459" y="1268783"/>
          <a:ext cx="13716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zh-CN" altLang="en-US" sz="2400" b="1" dirty="0" smtClean="0">
              <a:solidFill>
                <a:srgbClr val="0432FF"/>
              </a:solidFill>
            </a:rPr>
            <a:t>人口</a:t>
          </a:r>
          <a:endParaRPr kumimoji="1" lang="zh-CN" altLang="en-US" sz="2400" b="1" dirty="0">
            <a:solidFill>
              <a:srgbClr val="0432FF"/>
            </a:solidFill>
          </a:endParaRPr>
        </a:p>
      </cdr:txBody>
    </cdr:sp>
  </cdr:relSizeAnchor>
  <cdr:relSizeAnchor xmlns:cdr="http://schemas.openxmlformats.org/drawingml/2006/chartDrawing">
    <cdr:from>
      <cdr:x>0.33325</cdr:x>
      <cdr:y>0.54075</cdr:y>
    </cdr:from>
    <cdr:to>
      <cdr:x>0.82754</cdr:x>
      <cdr:y>0.64685</cdr:y>
    </cdr:to>
    <cdr:sp macro="" textlink="">
      <cdr:nvSpPr>
        <cdr:cNvPr id="4" name="文本框 3"/>
        <cdr:cNvSpPr txBox="1"/>
      </cdr:nvSpPr>
      <cdr:spPr>
        <a:xfrm xmlns:a="http://schemas.openxmlformats.org/drawingml/2006/main">
          <a:off x="1137072" y="2352982"/>
          <a:ext cx="168656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zh-CN" altLang="en-US" sz="2400" b="1" smtClean="0">
              <a:solidFill>
                <a:schemeClr val="tx1"/>
              </a:solidFill>
            </a:rPr>
            <a:t>人均 </a:t>
          </a:r>
          <a:r>
            <a:rPr kumimoji="1" lang="en-US" altLang="zh-CN" sz="2400" b="1" dirty="0" smtClean="0">
              <a:solidFill>
                <a:schemeClr val="tx1"/>
              </a:solidFill>
            </a:rPr>
            <a:t>GDP</a:t>
          </a:r>
          <a:endParaRPr kumimoji="1" lang="zh-CN" altLang="en-US" sz="24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0.30292</cdr:x>
      <cdr:y>0.30219</cdr:y>
    </cdr:from>
    <cdr:to>
      <cdr:x>0.69708</cdr:x>
      <cdr:y>0.40829</cdr:y>
    </cdr:to>
    <cdr:sp macro="" textlink="">
      <cdr:nvSpPr>
        <cdr:cNvPr id="2" name="文本框 1"/>
        <cdr:cNvSpPr txBox="1"/>
      </cdr:nvSpPr>
      <cdr:spPr>
        <a:xfrm xmlns:a="http://schemas.openxmlformats.org/drawingml/2006/main">
          <a:off x="1054100" y="1314950"/>
          <a:ext cx="13716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en-US" altLang="zh-CN" sz="2400" b="1" dirty="0" smtClean="0">
              <a:solidFill>
                <a:srgbClr val="FF0000"/>
              </a:solidFill>
            </a:rPr>
            <a:t>GDP</a:t>
          </a:r>
          <a:endParaRPr kumimoji="1" lang="zh-CN" altLang="en-US" sz="2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0.43066</cdr:x>
      <cdr:y>0.3939</cdr:y>
    </cdr:from>
    <cdr:to>
      <cdr:x>0.82482</cdr:x>
      <cdr:y>0.5</cdr:y>
    </cdr:to>
    <cdr:sp macro="" textlink="">
      <cdr:nvSpPr>
        <cdr:cNvPr id="5" name="文本框 4"/>
        <cdr:cNvSpPr txBox="1"/>
      </cdr:nvSpPr>
      <cdr:spPr>
        <a:xfrm xmlns:a="http://schemas.openxmlformats.org/drawingml/2006/main">
          <a:off x="1498600" y="1714003"/>
          <a:ext cx="13716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zh-CN" altLang="en-US" sz="2400" b="1" dirty="0" smtClean="0">
              <a:solidFill>
                <a:srgbClr val="0432FF"/>
              </a:solidFill>
            </a:rPr>
            <a:t>人口</a:t>
          </a:r>
          <a:endParaRPr kumimoji="1" lang="zh-CN" altLang="en-US" sz="2400" b="1" dirty="0">
            <a:solidFill>
              <a:srgbClr val="0432FF"/>
            </a:solidFill>
          </a:endParaRPr>
        </a:p>
      </cdr:txBody>
    </cdr:sp>
  </cdr:relSizeAnchor>
  <cdr:relSizeAnchor xmlns:cdr="http://schemas.openxmlformats.org/drawingml/2006/chartDrawing">
    <cdr:from>
      <cdr:x>0.5</cdr:x>
      <cdr:y>0.54308</cdr:y>
    </cdr:from>
    <cdr:to>
      <cdr:x>0.98467</cdr:x>
      <cdr:y>0.64918</cdr:y>
    </cdr:to>
    <cdr:sp macro="" textlink="">
      <cdr:nvSpPr>
        <cdr:cNvPr id="6" name="文本框 5"/>
        <cdr:cNvSpPr txBox="1"/>
      </cdr:nvSpPr>
      <cdr:spPr>
        <a:xfrm xmlns:a="http://schemas.openxmlformats.org/drawingml/2006/main">
          <a:off x="1739900" y="2363142"/>
          <a:ext cx="168656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zh-CN" altLang="en-US" sz="2400" b="1" smtClean="0">
              <a:solidFill>
                <a:schemeClr val="tx1"/>
              </a:solidFill>
            </a:rPr>
            <a:t>人均 </a:t>
          </a:r>
          <a:r>
            <a:rPr kumimoji="1" lang="en-US" altLang="zh-CN" sz="2400" b="1" dirty="0" smtClean="0">
              <a:solidFill>
                <a:schemeClr val="tx1"/>
              </a:solidFill>
            </a:rPr>
            <a:t>GDP</a:t>
          </a:r>
          <a:endParaRPr kumimoji="1" lang="zh-CN" altLang="en-US" sz="2400" b="1" dirty="0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0.33116</cdr:x>
      <cdr:y>0.23854</cdr:y>
    </cdr:from>
    <cdr:to>
      <cdr:x>0.75106</cdr:x>
      <cdr:y>0.34463</cdr:y>
    </cdr:to>
    <cdr:sp macro="" textlink="">
      <cdr:nvSpPr>
        <cdr:cNvPr id="2" name="文本框 1"/>
        <cdr:cNvSpPr txBox="1"/>
      </cdr:nvSpPr>
      <cdr:spPr>
        <a:xfrm xmlns:a="http://schemas.openxmlformats.org/drawingml/2006/main">
          <a:off x="1081702" y="1037951"/>
          <a:ext cx="13716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en-US" altLang="zh-CN" sz="2400" b="1" dirty="0" smtClean="0">
              <a:solidFill>
                <a:srgbClr val="FF0000"/>
              </a:solidFill>
            </a:rPr>
            <a:t>GDP</a:t>
          </a:r>
          <a:endParaRPr kumimoji="1" lang="zh-CN" altLang="en-US" sz="2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0.35448</cdr:x>
      <cdr:y>0.3939</cdr:y>
    </cdr:from>
    <cdr:to>
      <cdr:x>0.77439</cdr:x>
      <cdr:y>0.5</cdr:y>
    </cdr:to>
    <cdr:sp macro="" textlink="">
      <cdr:nvSpPr>
        <cdr:cNvPr id="3" name="文本框 2"/>
        <cdr:cNvSpPr txBox="1"/>
      </cdr:nvSpPr>
      <cdr:spPr>
        <a:xfrm xmlns:a="http://schemas.openxmlformats.org/drawingml/2006/main">
          <a:off x="1157902" y="1714003"/>
          <a:ext cx="13716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zh-CN" altLang="en-US" sz="2400" b="1" dirty="0" smtClean="0">
              <a:solidFill>
                <a:srgbClr val="0432FF"/>
              </a:solidFill>
            </a:rPr>
            <a:t>人口</a:t>
          </a:r>
          <a:endParaRPr kumimoji="1" lang="zh-CN" altLang="en-US" sz="2400" b="1" dirty="0">
            <a:solidFill>
              <a:srgbClr val="0432FF"/>
            </a:solidFill>
          </a:endParaRPr>
        </a:p>
      </cdr:txBody>
    </cdr:sp>
  </cdr:relSizeAnchor>
  <cdr:relSizeAnchor xmlns:cdr="http://schemas.openxmlformats.org/drawingml/2006/chartDrawing">
    <cdr:from>
      <cdr:x>0.33074</cdr:x>
      <cdr:y>0.54075</cdr:y>
    </cdr:from>
    <cdr:to>
      <cdr:x>0.84707</cdr:x>
      <cdr:y>0.64685</cdr:y>
    </cdr:to>
    <cdr:sp macro="" textlink="">
      <cdr:nvSpPr>
        <cdr:cNvPr id="4" name="文本框 3"/>
        <cdr:cNvSpPr txBox="1"/>
      </cdr:nvSpPr>
      <cdr:spPr>
        <a:xfrm xmlns:a="http://schemas.openxmlformats.org/drawingml/2006/main">
          <a:off x="1080348" y="2352982"/>
          <a:ext cx="168656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zh-CN" altLang="en-US" sz="2400" b="1" smtClean="0">
              <a:solidFill>
                <a:schemeClr val="tx1"/>
              </a:solidFill>
            </a:rPr>
            <a:t>人均 </a:t>
          </a:r>
          <a:r>
            <a:rPr kumimoji="1" lang="en-US" altLang="zh-CN" sz="2400" b="1" dirty="0" smtClean="0">
              <a:solidFill>
                <a:schemeClr val="tx1"/>
              </a:solidFill>
            </a:rPr>
            <a:t>GDP</a:t>
          </a:r>
          <a:endParaRPr kumimoji="1" lang="zh-CN" altLang="en-US" sz="2400" b="1" dirty="0">
            <a:solidFill>
              <a:schemeClr val="tx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0.39528</cdr:x>
      <cdr:y>0.0372</cdr:y>
    </cdr:from>
    <cdr:to>
      <cdr:x>0.39595</cdr:x>
      <cdr:y>0.91735</cdr:y>
    </cdr:to>
    <cdr:cxnSp macro="">
      <cdr:nvCxnSpPr>
        <cdr:cNvPr id="2" name="直接连接符 1">
          <a:extLst xmlns:a="http://schemas.openxmlformats.org/drawingml/2006/main">
            <a:ext uri="{FF2B5EF4-FFF2-40B4-BE49-F238E27FC236}">
              <a16:creationId xmlns="" xmlns:a16="http://schemas.microsoft.com/office/drawing/2014/main" id="{21D61052-2899-4794-90D6-60856F904FE6}"/>
            </a:ext>
          </a:extLst>
        </cdr:cNvPr>
        <cdr:cNvCxnSpPr/>
      </cdr:nvCxnSpPr>
      <cdr:spPr>
        <a:xfrm xmlns:a="http://schemas.openxmlformats.org/drawingml/2006/main" flipH="1" flipV="1">
          <a:off x="4204792" y="197858"/>
          <a:ext cx="7127" cy="4681306"/>
        </a:xfrm>
        <a:prstGeom xmlns:a="http://schemas.openxmlformats.org/drawingml/2006/main" prst="line">
          <a:avLst/>
        </a:prstGeom>
        <a:ln xmlns:a="http://schemas.openxmlformats.org/drawingml/2006/main" w="28575">
          <a:prstDash val="sys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BF030-10EC-5945-8188-592D1E8226F1}" type="datetimeFigureOut">
              <a:rPr kumimoji="1" lang="zh-CN" altLang="en-US" smtClean="0"/>
              <a:t>21/9/15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65508-9E8B-E34C-B56D-F2416442E6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9227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07CC1-E95F-4FD7-983F-FC586CAF6064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BD907-7756-4A2D-AA7D-B298A6B9E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20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9F12-6D88-4332-9F1C-FDC313F706B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21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9F12-6D88-4332-9F1C-FDC313F706B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98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预警制度</a:t>
            </a:r>
            <a:r>
              <a:rPr lang="zh-CN" altLang="en-US" dirty="0" smtClean="0">
                <a:latin typeface="+mn-lt"/>
                <a:ea typeface="+mn-ea"/>
              </a:rPr>
              <a:t>，能不能具体一些？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专项转移支付资金的规范，具体一些？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（竞争性分配机制：就是将专项转移支付资金的分配公开透明，并采取第三方评估的方式来进行分配。这也是未来财政部打算改革的方向）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BD907-7756-4A2D-AA7D-B298A6B9E68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>
                <a:latin typeface="Arial" panose="020B0604020202020204" pitchFamily="34" charset="0"/>
              </a:rPr>
              <a:t>我发给你们的数据全部来自历年的</a:t>
            </a:r>
            <a:r>
              <a:rPr lang="en-US" altLang="zh-CN">
                <a:latin typeface="Arial" panose="020B0604020202020204" pitchFamily="34" charset="0"/>
              </a:rPr>
              <a:t>《</a:t>
            </a:r>
            <a:r>
              <a:rPr lang="zh-CN" altLang="en-US">
                <a:latin typeface="Arial" panose="020B0604020202020204" pitchFamily="34" charset="0"/>
              </a:rPr>
              <a:t>国土资源年鉴</a:t>
            </a:r>
            <a:r>
              <a:rPr lang="en-US" altLang="zh-CN">
                <a:latin typeface="Arial" panose="020B0604020202020204" pitchFamily="34" charset="0"/>
              </a:rPr>
              <a:t>》</a:t>
            </a:r>
            <a:r>
              <a:rPr lang="zh-CN" altLang="en-US">
                <a:latin typeface="Arial" panose="020B0604020202020204" pitchFamily="34" charset="0"/>
              </a:rPr>
              <a:t>中的“国有（建设）土地供应出让情况”。国有土地的供应有四种方式：划拨、出让、租赁及其他。其中划拨主要用于政府办公用地、军事用地、城市基础设施建设等，是无偿的。出让的具体方式包括协议出让和招拍挂出让。国有建设用地如果按用地类型分，则有商服用地、工矿仓储用地、住宅用地等。所以我前几天给的数据本质是国有建设用地的有偿供给部分。（租赁和其他所占比重非常非常小）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Arial" panose="020B0604020202020204" pitchFamily="34" charset="0"/>
              </a:rPr>
              <a:t>虽然这不是一个衡量土地供应的全面指标（应该包括划拨</a:t>
            </a:r>
            <a:r>
              <a:rPr lang="en-US" altLang="zh-CN">
                <a:latin typeface="Arial" panose="020B0604020202020204" pitchFamily="34" charset="0"/>
              </a:rPr>
              <a:t>+</a:t>
            </a:r>
            <a:r>
              <a:rPr lang="zh-CN" altLang="en-US">
                <a:latin typeface="Arial" panose="020B0604020202020204" pitchFamily="34" charset="0"/>
              </a:rPr>
              <a:t>出让</a:t>
            </a:r>
            <a:r>
              <a:rPr lang="en-US" altLang="zh-CN">
                <a:latin typeface="Arial" panose="020B0604020202020204" pitchFamily="34" charset="0"/>
              </a:rPr>
              <a:t>+</a:t>
            </a:r>
            <a:r>
              <a:rPr lang="zh-CN" altLang="en-US">
                <a:latin typeface="Arial" panose="020B0604020202020204" pitchFamily="34" charset="0"/>
              </a:rPr>
              <a:t>租赁</a:t>
            </a:r>
            <a:r>
              <a:rPr lang="en-US" altLang="zh-CN">
                <a:latin typeface="Arial" panose="020B0604020202020204" pitchFamily="34" charset="0"/>
              </a:rPr>
              <a:t>+</a:t>
            </a:r>
            <a:r>
              <a:rPr lang="zh-CN" altLang="en-US">
                <a:latin typeface="Arial" panose="020B0604020202020204" pitchFamily="34" charset="0"/>
              </a:rPr>
              <a:t>其他），但</a:t>
            </a:r>
            <a:r>
              <a:rPr lang="en-US" altLang="zh-CN">
                <a:latin typeface="Arial" panose="020B0604020202020204" pitchFamily="34" charset="0"/>
              </a:rPr>
              <a:t>《</a:t>
            </a:r>
            <a:r>
              <a:rPr lang="zh-CN" altLang="en-US">
                <a:latin typeface="Arial" panose="020B0604020202020204" pitchFamily="34" charset="0"/>
              </a:rPr>
              <a:t>国土资源年鉴</a:t>
            </a:r>
            <a:r>
              <a:rPr lang="en-US" altLang="zh-CN">
                <a:latin typeface="Arial" panose="020B0604020202020204" pitchFamily="34" charset="0"/>
              </a:rPr>
              <a:t>》</a:t>
            </a:r>
            <a:r>
              <a:rPr lang="zh-CN" altLang="en-US">
                <a:latin typeface="Arial" panose="020B0604020202020204" pitchFamily="34" charset="0"/>
              </a:rPr>
              <a:t>中只有出让这一数据是在</a:t>
            </a:r>
            <a:r>
              <a:rPr lang="en-US" altLang="zh-CN">
                <a:latin typeface="Arial" panose="020B0604020202020204" pitchFamily="34" charset="0"/>
              </a:rPr>
              <a:t>99-10</a:t>
            </a:r>
            <a:r>
              <a:rPr lang="zh-CN" altLang="en-US">
                <a:latin typeface="Arial" panose="020B0604020202020204" pitchFamily="34" charset="0"/>
              </a:rPr>
              <a:t>年是每年都有的，比如划拨的数据</a:t>
            </a:r>
            <a:r>
              <a:rPr lang="en-US" altLang="zh-CN">
                <a:latin typeface="Arial" panose="020B0604020202020204" pitchFamily="34" charset="0"/>
              </a:rPr>
              <a:t>03</a:t>
            </a:r>
            <a:r>
              <a:rPr lang="zh-CN" altLang="en-US">
                <a:latin typeface="Arial" panose="020B0604020202020204" pitchFamily="34" charset="0"/>
              </a:rPr>
              <a:t>年之前是没有的。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Arial" panose="020B0604020202020204" pitchFamily="34" charset="0"/>
              </a:rPr>
              <a:t>而建设用地指标的数据不仅年鉴中没有，其他地方好像也是没有的。因为“建设用地指标”只是计划数，最后还是以报批为准。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Arial" panose="020B0604020202020204" pitchFamily="34" charset="0"/>
              </a:rPr>
              <a:t>而现在使用的“国有土地供应出让”，其中的包含就来自每年新增“建设用地指标”下达后的审批部分，以及存量国有建设用地的转让部分（比如旧城改造）。应该说这是没有办法的办法。</a:t>
            </a:r>
          </a:p>
        </p:txBody>
      </p:sp>
    </p:spTree>
    <p:extLst>
      <p:ext uri="{BB962C8B-B14F-4D97-AF65-F5344CB8AC3E}">
        <p14:creationId xmlns:p14="http://schemas.microsoft.com/office/powerpoint/2010/main" val="2101524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8113" y="766763"/>
            <a:ext cx="6824662" cy="38401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436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8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50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76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427205" y="1410790"/>
            <a:ext cx="11363539" cy="519638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3464" y="455179"/>
            <a:ext cx="12068536" cy="574183"/>
          </a:xfrm>
          <a:prstGeom prst="rect">
            <a:avLst/>
          </a:prstGeom>
        </p:spPr>
        <p:txBody>
          <a:bodyPr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37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8702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86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03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695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29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00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10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64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32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ADC2C-ADA6-4AAF-A422-9D49FC09E667}" type="datetimeFigureOut">
              <a:rPr lang="zh-CN" altLang="en-US" smtClean="0"/>
              <a:t>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19DD8-5266-48E1-90E9-5AC4ED297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8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NULL" TargetMode="External"/><Relationship Id="rId3" Type="http://schemas.openxmlformats.org/officeDocument/2006/relationships/hyperlink" Target="NULL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2.xml"/><Relationship Id="rId3" Type="http://schemas.openxmlformats.org/officeDocument/2006/relationships/chart" Target="../charts/char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46746" y="1647296"/>
            <a:ext cx="9144000" cy="1388825"/>
          </a:xfrm>
        </p:spPr>
        <p:txBody>
          <a:bodyPr>
            <a:normAutofit fontScale="90000"/>
          </a:bodyPr>
          <a:lstStyle/>
          <a:p>
            <a:r>
              <a:rPr lang="zh-CN" altLang="en-US" sz="5400" dirty="0" smtClean="0">
                <a:solidFill>
                  <a:srgbClr val="0000FF"/>
                </a:solidFill>
                <a:latin typeface="STHeiti Light" charset="-122"/>
                <a:ea typeface="STHeiti Light" charset="-122"/>
                <a:cs typeface="STHeiti Light" charset="-122"/>
              </a:rPr>
              <a:t>城市、区域与国家发展</a:t>
            </a:r>
            <a:r>
              <a:rPr lang="en-US" altLang="zh-CN" sz="5400" dirty="0" smtClean="0">
                <a:solidFill>
                  <a:srgbClr val="0000FF"/>
                </a:solidFill>
                <a:latin typeface="STHeiti Light" charset="-122"/>
                <a:ea typeface="STHeiti Light" charset="-122"/>
                <a:cs typeface="STHeiti Light" charset="-122"/>
              </a:rPr>
              <a:t/>
            </a:r>
            <a:br>
              <a:rPr lang="en-US" altLang="zh-CN" sz="5400" dirty="0" smtClean="0">
                <a:solidFill>
                  <a:srgbClr val="0000FF"/>
                </a:solidFill>
                <a:latin typeface="STHeiti Light" charset="-122"/>
                <a:ea typeface="STHeiti Light" charset="-122"/>
                <a:cs typeface="STHeiti Light" charset="-122"/>
              </a:rPr>
            </a:br>
            <a:r>
              <a:rPr lang="zh-CN" alt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Kaiti" charset="-122"/>
                <a:ea typeface="STKaiti" charset="-122"/>
                <a:cs typeface="STKaiti" charset="-122"/>
              </a:rPr>
              <a:t>空间政治</a:t>
            </a:r>
            <a:r>
              <a:rPr lang="zh-CN" alt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Kaiti" charset="-122"/>
                <a:ea typeface="STKaiti" charset="-122"/>
                <a:cs typeface="STKaiti" charset="-122"/>
              </a:rPr>
              <a:t>经济学的视角</a:t>
            </a:r>
            <a:endParaRPr lang="zh-CN" altLang="en-US" sz="4400" dirty="0">
              <a:solidFill>
                <a:schemeClr val="tx1">
                  <a:lumMod val="65000"/>
                  <a:lumOff val="35000"/>
                </a:schemeClr>
              </a:solidFill>
              <a:latin typeface="STKaiti" charset="-122"/>
              <a:ea typeface="STKaiti" charset="-122"/>
              <a:cs typeface="STKaiti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46746" y="3602038"/>
            <a:ext cx="9144000" cy="2007192"/>
          </a:xfrm>
        </p:spPr>
        <p:txBody>
          <a:bodyPr>
            <a:normAutofit/>
          </a:bodyPr>
          <a:lstStyle/>
          <a:p>
            <a:r>
              <a:rPr lang="zh-CN" altLang="en-US" sz="2800" dirty="0" smtClean="0">
                <a:latin typeface="STHeiti Light" charset="-122"/>
                <a:ea typeface="STHeiti Light" charset="-122"/>
                <a:cs typeface="STHeiti Light" charset="-122"/>
              </a:rPr>
              <a:t>陆  铭</a:t>
            </a:r>
            <a:endParaRPr lang="en-US" altLang="zh-CN" sz="2800" dirty="0" smtClean="0">
              <a:latin typeface="STHeiti Light" charset="-122"/>
              <a:ea typeface="STHeiti Light" charset="-122"/>
              <a:cs typeface="STHeiti Light" charset="-122"/>
            </a:endParaRPr>
          </a:p>
          <a:p>
            <a:r>
              <a:rPr lang="zh-CN" altLang="en-US" sz="1600" dirty="0" smtClean="0">
                <a:latin typeface="STHeiti Light" charset="-122"/>
                <a:ea typeface="STHeiti Light" charset="-122"/>
                <a:cs typeface="STHeiti Light" charset="-122"/>
              </a:rPr>
              <a:t>上海交通大学安泰经济与管理学院，中国发展研究院，中国城市治理研究院</a:t>
            </a:r>
            <a:endParaRPr lang="en-US" altLang="zh-CN" sz="1600" dirty="0" smtClean="0">
              <a:latin typeface="STHeiti Light" charset="-122"/>
              <a:ea typeface="STHeiti Light" charset="-122"/>
              <a:cs typeface="STHeiti Light" charset="-122"/>
            </a:endParaRPr>
          </a:p>
          <a:p>
            <a:r>
              <a:rPr lang="zh-CN" altLang="en-US" sz="1600" dirty="0" smtClean="0">
                <a:latin typeface="STHeiti Light" charset="-122"/>
                <a:ea typeface="STHeiti Light" charset="-122"/>
                <a:cs typeface="STHeiti Light" charset="-122"/>
              </a:rPr>
              <a:t>东北财经大学经济与社会发展研究院</a:t>
            </a:r>
            <a:endParaRPr lang="en-US" altLang="zh-CN" sz="1600" dirty="0" smtClean="0">
              <a:latin typeface="STHeiti Light" charset="-122"/>
              <a:ea typeface="STHeiti Light" charset="-122"/>
              <a:cs typeface="STHeiti Light" charset="-122"/>
            </a:endParaRPr>
          </a:p>
          <a:p>
            <a:r>
              <a:rPr lang="zh-CN" altLang="en-US" sz="1600" dirty="0" smtClean="0">
                <a:latin typeface="STHeiti Light" charset="-122"/>
                <a:ea typeface="STHeiti Light" charset="-122"/>
                <a:cs typeface="STHeiti Light" charset="-122"/>
              </a:rPr>
              <a:t>（基于与</a:t>
            </a:r>
            <a:r>
              <a:rPr lang="zh-CN" altLang="en-US" sz="1600" b="1" u="sng" dirty="0" smtClean="0">
                <a:latin typeface="STHeiti Light" charset="-122"/>
                <a:ea typeface="STHeiti Light" charset="-122"/>
                <a:cs typeface="STHeiti Light" charset="-122"/>
              </a:rPr>
              <a:t>钟辉勇</a:t>
            </a:r>
            <a:r>
              <a:rPr lang="zh-CN" altLang="en-US" sz="1600" b="1" u="sng" dirty="0" smtClean="0">
                <a:latin typeface="STHeiti Light" charset="-122"/>
                <a:ea typeface="STHeiti Light" charset="-122"/>
                <a:cs typeface="STHeiti Light" charset="-122"/>
              </a:rPr>
              <a:t>、李鹏飞、常晨</a:t>
            </a:r>
            <a:r>
              <a:rPr lang="zh-CN" altLang="en-US" sz="1600" b="1" u="sng" dirty="0" smtClean="0">
                <a:latin typeface="STHeiti Light" charset="-122"/>
                <a:ea typeface="STHeiti Light" charset="-122"/>
                <a:cs typeface="STHeiti Light" charset="-122"/>
              </a:rPr>
              <a:t>，等</a:t>
            </a:r>
            <a:r>
              <a:rPr lang="zh-CN" altLang="en-US" sz="1600" dirty="0" smtClean="0">
                <a:latin typeface="STHeiti Light" charset="-122"/>
                <a:ea typeface="STHeiti Light" charset="-122"/>
                <a:cs typeface="STHeiti Light" charset="-122"/>
              </a:rPr>
              <a:t>的研究）</a:t>
            </a:r>
            <a:endParaRPr lang="zh-CN" altLang="en-US" sz="1600" dirty="0">
              <a:latin typeface="STHeiti Light" charset="-122"/>
              <a:ea typeface="STHeiti Light" charset="-122"/>
              <a:cs typeface="STHeiti Light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201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地方政府借债存在道德风险</a:t>
            </a:r>
            <a:r>
              <a:rPr lang="en-US" altLang="zh-CN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0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（钟辉勇和陆铭，</a:t>
            </a:r>
            <a:r>
              <a:rPr lang="en-US" altLang="zh-CN" sz="20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2015</a:t>
            </a:r>
            <a:r>
              <a:rPr lang="zh-CN" altLang="en-US" sz="20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000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4327"/>
          </a:xfrm>
        </p:spPr>
        <p:txBody>
          <a:bodyPr>
            <a:norm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财政转移支付与地方城投债发行：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专项转移支付：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2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人均专项转移支付增加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元     人均城投债发行增加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0.282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元。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非专项转移支付（税收返还与一般性转移支付）   城投债发行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地区间异质性：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沿海：专项转移支付     城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投债发行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内地：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2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人均专项转移支付增加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元      人均城投债发行增加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0.3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元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借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新还旧机制：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越来越严重，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2012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年，人均专项转移支付增加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元      人均城投债发行增加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0.25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元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4957011" y="2858753"/>
            <a:ext cx="691815" cy="47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7892716" y="3212432"/>
            <a:ext cx="54142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7976937" y="3068053"/>
            <a:ext cx="300789" cy="336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4505827" y="4138863"/>
            <a:ext cx="45118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4617119" y="3970421"/>
            <a:ext cx="228600" cy="336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5035216" y="4884822"/>
            <a:ext cx="613610" cy="12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8277726" y="5767206"/>
            <a:ext cx="691815" cy="47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8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财政必须与金融分家</a:t>
            </a:r>
            <a:endParaRPr lang="zh-CN" altLang="en-US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地方政府债务几乎不可避免。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收支差额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刚性兑付和道德风险很难打破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8"/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要避免地方政府债务（特别是欠发达地区），必须促进劳动力流动下的劳动生产率收敛。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欠发达地区的支出压力减少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劳动生产率趋同后，欠发达地区受汇率制约减少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出现高利率、低回报和刚性兑付的最坏组合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46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44992"/>
            <a:ext cx="10515600" cy="1325563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地方政府债务治理</a:t>
            </a:r>
            <a:endParaRPr lang="zh-CN" altLang="en-US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9684" y="1470555"/>
            <a:ext cx="10644116" cy="4862007"/>
          </a:xfrm>
        </p:spPr>
        <p:txBody>
          <a:bodyPr anchor="ctr">
            <a:norm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针对地方政府债务本身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通过发行地方政府债券进行存量政府性债务替换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建立地方政府债务负担率的预警制度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建立地方政府债务的实时跟踪系统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地方政府负债率与官员考核的强制挂钩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2"/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83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针对地方政府债务的国家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治理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r>
              <a:rPr lang="zh-CN" altLang="en-US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劳动力</a:t>
            </a:r>
            <a:r>
              <a: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的自由</a:t>
            </a:r>
            <a:r>
              <a:rPr lang="zh-CN" altLang="en-US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流动</a:t>
            </a:r>
            <a:endParaRPr lang="en-US" altLang="zh-CN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3"/>
            <a:endParaRPr lang="en-US" altLang="zh-CN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财政与金融分家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否则出现高利率、低回报和刚性兑付的最坏</a:t>
            </a:r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组合</a:t>
            </a:r>
            <a:endParaRPr lang="en-US" altLang="zh-CN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3"/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国家的区域发展战略调整，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提高投资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效率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充分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发挥优势地区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的经济集聚功能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减少不必要的政府投资项目，提高中西部地区的政府投资效率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投资要</a:t>
            </a:r>
            <a:r>
              <a: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注重地理因素</a:t>
            </a:r>
            <a:endParaRPr lang="en-US" altLang="zh-CN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39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二、</a:t>
            </a:r>
            <a:r>
              <a:rPr kumimoji="1" lang="zh-CN" altLang="en-US" dirty="0"/>
              <a:t>国家、区域和城市发展</a:t>
            </a:r>
            <a:r>
              <a:rPr kumimoji="1" lang="zh-CN" altLang="en-US" dirty="0" smtClean="0"/>
              <a:t>的三角悖论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87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207752" cy="1499616"/>
          </a:xfrm>
        </p:spPr>
        <p:txBody>
          <a:bodyPr/>
          <a:lstStyle/>
          <a:p>
            <a:r>
              <a:rPr kumimoji="1" lang="zh-CN" altLang="en-US" dirty="0" smtClean="0">
                <a:solidFill>
                  <a:srgbClr val="FFC000"/>
                </a:solidFill>
              </a:rPr>
              <a:t>空间政治经济学</a:t>
            </a:r>
            <a:r>
              <a:rPr kumimoji="1" lang="zh-CN" altLang="en-US" dirty="0" smtClean="0">
                <a:solidFill>
                  <a:schemeClr val="bg1"/>
                </a:solidFill>
              </a:rPr>
              <a:t>下三个“三角悖论”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1</a:t>
            </a:r>
            <a:r>
              <a:rPr lang="zh-CN" altLang="zh-CN" sz="3200" dirty="0">
                <a:solidFill>
                  <a:schemeClr val="bg1"/>
                </a:solidFill>
              </a:rPr>
              <a:t>，</a:t>
            </a:r>
            <a:r>
              <a:rPr lang="zh-CN" altLang="zh-CN" sz="3200" dirty="0">
                <a:solidFill>
                  <a:srgbClr val="FFC000"/>
                </a:solidFill>
              </a:rPr>
              <a:t>国家</a:t>
            </a:r>
            <a:r>
              <a:rPr lang="zh-CN" altLang="zh-CN" sz="3200" dirty="0">
                <a:solidFill>
                  <a:schemeClr val="bg1"/>
                </a:solidFill>
              </a:rPr>
              <a:t>层面：统一、发展和平衡的三角悖论</a:t>
            </a:r>
          </a:p>
          <a:p>
            <a:r>
              <a:rPr lang="en-US" altLang="zh-CN" sz="3200" dirty="0">
                <a:solidFill>
                  <a:schemeClr val="bg1"/>
                </a:solidFill>
              </a:rPr>
              <a:t>2</a:t>
            </a:r>
            <a:r>
              <a:rPr lang="zh-CN" altLang="zh-CN" sz="3200" dirty="0">
                <a:solidFill>
                  <a:schemeClr val="bg1"/>
                </a:solidFill>
              </a:rPr>
              <a:t>，</a:t>
            </a:r>
            <a:r>
              <a:rPr lang="zh-CN" altLang="zh-CN" sz="3200" dirty="0">
                <a:solidFill>
                  <a:srgbClr val="FFC000"/>
                </a:solidFill>
              </a:rPr>
              <a:t>区域</a:t>
            </a:r>
            <a:r>
              <a:rPr lang="zh-CN" altLang="zh-CN" sz="3200" dirty="0" smtClean="0">
                <a:solidFill>
                  <a:schemeClr val="bg1"/>
                </a:solidFill>
              </a:rPr>
              <a:t>层面</a:t>
            </a:r>
            <a:r>
              <a:rPr lang="zh-CN" altLang="en-US" sz="3200" dirty="0">
                <a:solidFill>
                  <a:schemeClr val="bg1"/>
                </a:solidFill>
              </a:rPr>
              <a:t>：</a:t>
            </a:r>
            <a:r>
              <a:rPr lang="zh-CN" altLang="zh-CN" sz="3200" dirty="0" smtClean="0">
                <a:solidFill>
                  <a:schemeClr val="bg1"/>
                </a:solidFill>
              </a:rPr>
              <a:t>均匀</a:t>
            </a:r>
            <a:r>
              <a:rPr lang="zh-CN" altLang="zh-CN" sz="3200" dirty="0">
                <a:solidFill>
                  <a:schemeClr val="bg1"/>
                </a:solidFill>
              </a:rPr>
              <a:t>、差距和补贴的三角悖论</a:t>
            </a:r>
          </a:p>
          <a:p>
            <a:r>
              <a:rPr lang="en-US" altLang="zh-CN" sz="3200" dirty="0" smtClean="0">
                <a:solidFill>
                  <a:schemeClr val="bg1"/>
                </a:solidFill>
              </a:rPr>
              <a:t>3</a:t>
            </a:r>
            <a:r>
              <a:rPr lang="zh-CN" altLang="zh-CN" sz="3200" dirty="0" smtClean="0">
                <a:solidFill>
                  <a:schemeClr val="bg1"/>
                </a:solidFill>
              </a:rPr>
              <a:t>，</a:t>
            </a:r>
            <a:r>
              <a:rPr lang="zh-CN" altLang="zh-CN" sz="3200" dirty="0">
                <a:solidFill>
                  <a:srgbClr val="FFC000"/>
                </a:solidFill>
              </a:rPr>
              <a:t>城市</a:t>
            </a:r>
            <a:r>
              <a:rPr lang="zh-CN" altLang="zh-CN" sz="3200" dirty="0">
                <a:solidFill>
                  <a:schemeClr val="bg1"/>
                </a:solidFill>
              </a:rPr>
              <a:t>层面：</a:t>
            </a:r>
            <a:r>
              <a:rPr lang="zh-CN" altLang="zh-CN" sz="3200" dirty="0" smtClean="0">
                <a:solidFill>
                  <a:schemeClr val="bg1"/>
                </a:solidFill>
              </a:rPr>
              <a:t>增长</a:t>
            </a:r>
            <a:r>
              <a:rPr lang="zh-CN" altLang="en-US" sz="3200" dirty="0" smtClean="0">
                <a:solidFill>
                  <a:schemeClr val="bg1"/>
                </a:solidFill>
              </a:rPr>
              <a:t>、</a:t>
            </a:r>
            <a:r>
              <a:rPr lang="zh-CN" altLang="zh-CN" sz="3200" dirty="0" smtClean="0">
                <a:solidFill>
                  <a:schemeClr val="bg1"/>
                </a:solidFill>
              </a:rPr>
              <a:t>和谐</a:t>
            </a:r>
            <a:r>
              <a:rPr lang="zh-CN" altLang="zh-CN" sz="3200" dirty="0">
                <a:solidFill>
                  <a:schemeClr val="bg1"/>
                </a:solidFill>
              </a:rPr>
              <a:t>与宜居的三角悖论</a:t>
            </a:r>
          </a:p>
          <a:p>
            <a:endParaRPr kumimoji="1" lang="en-US" altLang="zh-CN" sz="3200" dirty="0" smtClean="0">
              <a:solidFill>
                <a:schemeClr val="bg1"/>
              </a:solidFill>
            </a:endParaRPr>
          </a:p>
          <a:p>
            <a:r>
              <a:rPr lang="en-US" altLang="zh-CN" sz="3200" dirty="0">
                <a:solidFill>
                  <a:schemeClr val="bg1"/>
                </a:solidFill>
              </a:rPr>
              <a:t>“</a:t>
            </a:r>
            <a:r>
              <a:rPr lang="zh-CN" altLang="zh-CN" sz="3200" dirty="0">
                <a:solidFill>
                  <a:schemeClr val="bg1"/>
                </a:solidFill>
              </a:rPr>
              <a:t>在发展中营造平衡</a:t>
            </a:r>
            <a:r>
              <a:rPr lang="en-US" altLang="zh-CN" sz="3200" dirty="0">
                <a:solidFill>
                  <a:schemeClr val="bg1"/>
                </a:solidFill>
              </a:rPr>
              <a:t>”</a:t>
            </a:r>
            <a:r>
              <a:rPr lang="zh-CN" altLang="zh-CN" sz="3200" dirty="0">
                <a:solidFill>
                  <a:schemeClr val="bg1"/>
                </a:solidFill>
              </a:rPr>
              <a:t>恰恰需要</a:t>
            </a:r>
            <a:r>
              <a:rPr lang="en-US" altLang="zh-CN" sz="3200" dirty="0">
                <a:solidFill>
                  <a:schemeClr val="bg1"/>
                </a:solidFill>
              </a:rPr>
              <a:t>“</a:t>
            </a:r>
            <a:r>
              <a:rPr lang="zh-CN" altLang="zh-CN" sz="3200" dirty="0">
                <a:solidFill>
                  <a:schemeClr val="bg1"/>
                </a:solidFill>
              </a:rPr>
              <a:t>在集聚中走向平衡</a:t>
            </a:r>
            <a:r>
              <a:rPr lang="en-US" altLang="zh-CN" sz="3200" dirty="0">
                <a:solidFill>
                  <a:schemeClr val="bg1"/>
                </a:solidFill>
              </a:rPr>
              <a:t>”</a:t>
            </a:r>
            <a:r>
              <a:rPr lang="zh-CN" altLang="zh-CN" sz="3200" dirty="0">
                <a:solidFill>
                  <a:schemeClr val="bg1"/>
                </a:solidFill>
              </a:rPr>
              <a:t> </a:t>
            </a:r>
            <a:endParaRPr kumimoji="1" lang="zh-CN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1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9974" y="484189"/>
            <a:ext cx="10832465" cy="1222692"/>
          </a:xfrm>
        </p:spPr>
        <p:txBody>
          <a:bodyPr>
            <a:normAutofit/>
          </a:bodyPr>
          <a:lstStyle/>
          <a:p>
            <a:r>
              <a:rPr lang="zh-CN" altLang="zh-CN" dirty="0">
                <a:solidFill>
                  <a:srgbClr val="FFC000"/>
                </a:solidFill>
              </a:rPr>
              <a:t>国家</a:t>
            </a:r>
            <a:r>
              <a:rPr lang="zh-CN" altLang="zh-CN" dirty="0">
                <a:solidFill>
                  <a:schemeClr val="bg1"/>
                </a:solidFill>
              </a:rPr>
              <a:t>层面：统一、发展和平衡的三角悖论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4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069975" y="1474238"/>
                <a:ext cx="10058400" cy="4998000"/>
              </a:xfrm>
              <a:extLst/>
            </p:spPr>
            <p:txBody>
              <a:bodyPr>
                <a:normAutofit/>
              </a:bodyPr>
              <a:lstStyle/>
              <a:p>
                <a:pPr lvl="1">
                  <a:defRPr/>
                </a:pPr>
                <a:endParaRPr kumimoji="1" lang="en-US" altLang="zh-CN" sz="1400" dirty="0"/>
              </a:p>
              <a:p>
                <a:pPr>
                  <a:defRPr/>
                </a:pPr>
                <a:endParaRPr kumimoji="1" lang="en-US" altLang="zh-CN" sz="3200" dirty="0" smtClean="0"/>
              </a:p>
              <a:p>
                <a:pPr>
                  <a:defRPr/>
                </a:pPr>
                <a:r>
                  <a:rPr kumimoji="1" lang="zh-CN" altLang="en-US" dirty="0" smtClean="0"/>
                  <a:t>   </a:t>
                </a:r>
                <a:endParaRPr kumimoji="1" lang="en-US" altLang="zh-CN" dirty="0" smtClean="0"/>
              </a:p>
              <a:p>
                <a:pPr>
                  <a:defRPr/>
                </a:pPr>
                <a:endParaRPr kumimoji="1" lang="en-US" altLang="zh-CN" dirty="0" smtClean="0"/>
              </a:p>
              <a:p>
                <a:pPr>
                  <a:defRPr/>
                </a:pP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    农村（小城市）＝城市（大城市）         </a:t>
                </a:r>
                <a:endParaRPr kumimoji="1" lang="en-US" altLang="zh-CN" dirty="0" smtClean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r>
                  <a:rPr kumimoji="1" lang="zh-CN" altLang="en-US" sz="32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zh-CN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收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入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资源约束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𝑃</m:t>
                        </m:r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𝑈</m:t>
                        </m:r>
                      </m:den>
                    </m:f>
                    <m:r>
                      <a:rPr lang="zh-CN" altLang="zh-CN" sz="3200">
                        <a:solidFill>
                          <a:schemeClr val="bg1"/>
                        </a:solidFill>
                        <a:latin typeface="Cambria Math" charset="0"/>
                      </a:rPr>
                      <m:t>＝</m:t>
                    </m:r>
                    <m:f>
                      <m:fPr>
                        <m:ctrlPr>
                          <a:rPr lang="zh-CN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zh-CN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收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入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技术，资本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U</m:t>
                        </m:r>
                      </m:den>
                    </m:f>
                  </m:oMath>
                </a14:m>
                <a:endParaRPr lang="zh-CN" altLang="zh-CN" sz="3200" dirty="0"/>
              </a:p>
              <a:p>
                <a:pPr>
                  <a:defRPr/>
                </a:pPr>
                <a:endParaRPr kumimoji="1" lang="en-US" altLang="zh-CN" sz="3000" baseline="30000" dirty="0"/>
              </a:p>
              <a:p>
                <a:pPr>
                  <a:defRPr/>
                </a:pPr>
                <a:endParaRPr kumimoji="1" lang="en-US" altLang="zh-CN" sz="3000" baseline="30000" dirty="0" smtClean="0"/>
              </a:p>
              <a:p>
                <a:pPr>
                  <a:defRPr/>
                </a:pPr>
                <a:endParaRPr kumimoji="1" lang="en-US" altLang="zh-CN" sz="3000" baseline="30000" dirty="0"/>
              </a:p>
              <a:p>
                <a:pPr>
                  <a:defRPr/>
                </a:pPr>
                <a:endParaRPr kumimoji="1" lang="en-US" altLang="zh-CN" sz="3000" dirty="0" smtClean="0"/>
              </a:p>
              <a:p>
                <a:pPr lvl="1">
                  <a:defRPr/>
                </a:pPr>
                <a:endParaRPr kumimoji="1" lang="zh-CN" altLang="en-US" sz="3200" dirty="0"/>
              </a:p>
            </p:txBody>
          </p:sp>
        </mc:Choice>
        <mc:Fallback xmlns="">
          <p:sp>
            <p:nvSpPr>
              <p:cNvPr id="18434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975" y="1474238"/>
                <a:ext cx="10058400" cy="4998000"/>
              </a:xfrm>
              <a:blipFill rotWithShape="0">
                <a:blip r:embed="rId2"/>
                <a:stretch>
                  <a:fillRect l="-1394"/>
                </a:stretch>
              </a:blipFill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981714" y="4093936"/>
            <a:ext cx="1477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9pPr>
          </a:lstStyle>
          <a:p>
            <a:r>
              <a:rPr kumimoji="1" lang="zh-CN" altLang="en-US" sz="2400" dirty="0">
                <a:solidFill>
                  <a:srgbClr val="FFC000"/>
                </a:solidFill>
              </a:rPr>
              <a:t>－</a:t>
            </a:r>
            <a:r>
              <a:rPr kumimoji="1" lang="en-US" altLang="zh-CN" sz="2800" dirty="0">
                <a:solidFill>
                  <a:srgbClr val="FFC000"/>
                </a:solidFill>
              </a:rPr>
              <a:t>C(u)</a:t>
            </a:r>
            <a:endParaRPr kumimoji="1" lang="zh-CN" altLang="en-US" sz="2800" dirty="0">
              <a:solidFill>
                <a:srgbClr val="FFC000"/>
              </a:solidFill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9227821" y="3657860"/>
            <a:ext cx="599122" cy="1343025"/>
          </a:xfrm>
          <a:prstGeom prst="leftBrace">
            <a:avLst>
              <a:gd name="adj1" fmla="val 8333"/>
              <a:gd name="adj2" fmla="val 47872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985298" y="4390230"/>
            <a:ext cx="1764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chemeClr val="bg1"/>
                </a:solidFill>
              </a:rPr>
              <a:t>技术与管理：</a:t>
            </a:r>
            <a:endParaRPr kumimoji="1" lang="en-US" altLang="zh-CN" sz="2400" dirty="0" smtClean="0">
              <a:solidFill>
                <a:schemeClr val="bg1"/>
              </a:solidFill>
            </a:endParaRPr>
          </a:p>
          <a:p>
            <a:r>
              <a:rPr kumimoji="1" lang="zh-CN" altLang="en-US" sz="2400" dirty="0" smtClean="0">
                <a:solidFill>
                  <a:schemeClr val="bg1"/>
                </a:solidFill>
              </a:rPr>
              <a:t>污染与拥堵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985298" y="3381090"/>
            <a:ext cx="1600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chemeClr val="bg1"/>
                </a:solidFill>
              </a:rPr>
              <a:t>制度成本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9975" y="484189"/>
            <a:ext cx="10516316" cy="1222692"/>
          </a:xfrm>
        </p:spPr>
        <p:txBody>
          <a:bodyPr>
            <a:normAutofit fontScale="90000"/>
          </a:bodyPr>
          <a:lstStyle/>
          <a:p>
            <a:r>
              <a:rPr lang="zh-CN" altLang="zh-CN" sz="4800" dirty="0">
                <a:solidFill>
                  <a:srgbClr val="FFC000"/>
                </a:solidFill>
              </a:rPr>
              <a:t>区域</a:t>
            </a:r>
            <a:r>
              <a:rPr lang="zh-CN" altLang="zh-CN" sz="4800" dirty="0">
                <a:solidFill>
                  <a:schemeClr val="bg1"/>
                </a:solidFill>
              </a:rPr>
              <a:t>层面</a:t>
            </a:r>
            <a:r>
              <a:rPr lang="zh-CN" altLang="en-US" sz="4800" dirty="0">
                <a:solidFill>
                  <a:schemeClr val="bg1"/>
                </a:solidFill>
              </a:rPr>
              <a:t>：</a:t>
            </a:r>
            <a:r>
              <a:rPr lang="zh-CN" altLang="zh-CN" sz="4800" dirty="0">
                <a:solidFill>
                  <a:schemeClr val="bg1"/>
                </a:solidFill>
              </a:rPr>
              <a:t>均匀、差距和补贴的三角悖论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4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069975" y="1474238"/>
                <a:ext cx="10058400" cy="4998000"/>
              </a:xfrm>
              <a:extLst/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kumimoji="1" lang="en-US" altLang="zh-CN" dirty="0" smtClean="0"/>
              </a:p>
              <a:p>
                <a:pPr>
                  <a:defRPr/>
                </a:pPr>
                <a:r>
                  <a:rPr kumimoji="1" lang="zh-CN" altLang="en-US" dirty="0" smtClean="0"/>
                  <a:t>   </a:t>
                </a:r>
                <a:endParaRPr kumimoji="1" lang="en-US" altLang="zh-CN" dirty="0" smtClean="0"/>
              </a:p>
              <a:p>
                <a:pPr>
                  <a:defRPr/>
                </a:pPr>
                <a:endParaRPr kumimoji="1" lang="en-US" altLang="zh-CN" dirty="0" smtClean="0"/>
              </a:p>
              <a:p>
                <a:pPr>
                  <a:defRPr/>
                </a:pPr>
                <a:r>
                  <a:rPr kumimoji="1" lang="zh-CN" altLang="en-US" dirty="0"/>
                  <a:t> </a:t>
                </a:r>
                <a:r>
                  <a:rPr kumimoji="1" lang="zh-CN" altLang="en-US" dirty="0" smtClean="0"/>
                  <a:t>   </a:t>
                </a: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农村（小城市）＝城市（大城市）         </a:t>
                </a:r>
                <a:endParaRPr kumimoji="1" lang="en-US" altLang="zh-CN" dirty="0" smtClean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r>
                  <a:rPr kumimoji="1" lang="zh-CN" altLang="en-US" sz="32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zh-CN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收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入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资源约束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𝑃</m:t>
                        </m:r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𝑈</m:t>
                        </m:r>
                      </m:den>
                    </m:f>
                    <m:r>
                      <a:rPr lang="zh-CN" altLang="zh-CN" sz="3200">
                        <a:solidFill>
                          <a:schemeClr val="bg1"/>
                        </a:solidFill>
                        <a:latin typeface="Cambria Math" charset="0"/>
                      </a:rPr>
                      <m:t>＝</m:t>
                    </m:r>
                    <m:f>
                      <m:fPr>
                        <m:ctrlPr>
                          <a:rPr lang="zh-CN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zh-CN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收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入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技术，资本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U</m:t>
                        </m:r>
                      </m:den>
                    </m:f>
                  </m:oMath>
                </a14:m>
                <a:endParaRPr lang="zh-CN" altLang="zh-CN" sz="3200"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endParaRPr kumimoji="1" lang="en-US" altLang="zh-CN" sz="3000" baseline="30000" dirty="0"/>
              </a:p>
              <a:p>
                <a:pPr>
                  <a:defRPr/>
                </a:pPr>
                <a:endParaRPr kumimoji="1" lang="en-US" altLang="zh-CN" sz="3000" baseline="30000" dirty="0" smtClean="0"/>
              </a:p>
              <a:p>
                <a:pPr>
                  <a:defRPr/>
                </a:pPr>
                <a:endParaRPr kumimoji="1" lang="en-US" altLang="zh-CN" sz="3000" baseline="30000" dirty="0"/>
              </a:p>
              <a:p>
                <a:pPr>
                  <a:defRPr/>
                </a:pPr>
                <a:endParaRPr kumimoji="1" lang="en-US" altLang="zh-CN" sz="3000" dirty="0" smtClean="0"/>
              </a:p>
              <a:p>
                <a:pPr lvl="1">
                  <a:defRPr/>
                </a:pPr>
                <a:endParaRPr kumimoji="1" lang="zh-CN" altLang="en-US" sz="3200" dirty="0"/>
              </a:p>
            </p:txBody>
          </p:sp>
        </mc:Choice>
        <mc:Fallback xmlns="">
          <p:sp>
            <p:nvSpPr>
              <p:cNvPr id="18434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975" y="1474238"/>
                <a:ext cx="10058400" cy="4998000"/>
              </a:xfrm>
              <a:blipFill rotWithShape="0">
                <a:blip r:embed="rId2"/>
                <a:stretch>
                  <a:fillRect l="-1394"/>
                </a:stretch>
              </a:blipFill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926389" y="3711628"/>
            <a:ext cx="1477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9pPr>
          </a:lstStyle>
          <a:p>
            <a:r>
              <a:rPr kumimoji="1" lang="zh-CN" alt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－</a:t>
            </a:r>
            <a:r>
              <a:rPr kumimoji="1" lang="en-US" altLang="zh-CN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C(u)</a:t>
            </a:r>
            <a:endParaRPr kumimoji="1" lang="zh-CN" altLang="en-US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9227821" y="3307340"/>
            <a:ext cx="599122" cy="1343025"/>
          </a:xfrm>
          <a:prstGeom prst="leftBrace">
            <a:avLst>
              <a:gd name="adj1" fmla="val 8333"/>
              <a:gd name="adj2" fmla="val 47872"/>
            </a:avLst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85298" y="4253070"/>
            <a:ext cx="1764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chemeClr val="bg1"/>
                </a:solidFill>
              </a:rPr>
              <a:t>技术与管理：</a:t>
            </a:r>
            <a:endParaRPr kumimoji="1" lang="en-US" altLang="zh-CN" sz="2400" dirty="0" smtClean="0">
              <a:solidFill>
                <a:schemeClr val="bg1"/>
              </a:solidFill>
            </a:endParaRPr>
          </a:p>
          <a:p>
            <a:r>
              <a:rPr kumimoji="1" lang="zh-CN" altLang="en-US" sz="2400" dirty="0" smtClean="0">
                <a:solidFill>
                  <a:schemeClr val="bg1"/>
                </a:solidFill>
              </a:rPr>
              <a:t>污染与拥堵</a:t>
            </a:r>
            <a:endParaRPr kumimoji="1" lang="en-US" altLang="zh-CN" sz="2400" dirty="0" smtClean="0">
              <a:solidFill>
                <a:schemeClr val="bg1"/>
              </a:solidFill>
            </a:endParaRPr>
          </a:p>
          <a:p>
            <a:r>
              <a:rPr kumimoji="1" lang="zh-CN" altLang="en-US" sz="2400" dirty="0" smtClean="0">
                <a:solidFill>
                  <a:schemeClr val="bg1"/>
                </a:solidFill>
              </a:rPr>
              <a:t>房价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985298" y="2984850"/>
            <a:ext cx="1600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chemeClr val="bg1"/>
                </a:solidFill>
              </a:rPr>
              <a:t>制度成本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2367516" y="4853234"/>
            <a:ext cx="2214561" cy="1296195"/>
          </a:xfrm>
          <a:prstGeom prst="wedgeRoundRectCallout">
            <a:avLst>
              <a:gd name="adj1" fmla="val 29135"/>
              <a:gd name="adj2" fmla="val -141403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solidFill>
                  <a:srgbClr val="C00000"/>
                </a:solidFill>
              </a:rPr>
              <a:t>+S</a:t>
            </a:r>
            <a:endParaRPr kumimoji="1" lang="zh-CN" altLang="en-US" sz="2800" dirty="0">
              <a:solidFill>
                <a:srgbClr val="C00000"/>
              </a:solidFill>
            </a:endParaRPr>
          </a:p>
          <a:p>
            <a:pPr algn="ctr"/>
            <a:r>
              <a:rPr kumimoji="1" lang="zh-CN" altLang="en-US" sz="2000" dirty="0" smtClean="0"/>
              <a:t>做产业，</a:t>
            </a:r>
            <a:endParaRPr kumimoji="1" lang="en-US" altLang="zh-CN" sz="2000" dirty="0" smtClean="0"/>
          </a:p>
          <a:p>
            <a:pPr algn="ctr"/>
            <a:r>
              <a:rPr kumimoji="1" lang="zh-CN" altLang="en-US" sz="2000" dirty="0" smtClean="0"/>
              <a:t>还是公共服务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122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9974" y="484189"/>
            <a:ext cx="10862945" cy="1222692"/>
          </a:xfrm>
        </p:spPr>
        <p:txBody>
          <a:bodyPr>
            <a:normAutofit/>
          </a:bodyPr>
          <a:lstStyle/>
          <a:p>
            <a:r>
              <a:rPr lang="zh-CN" altLang="zh-CN" dirty="0">
                <a:solidFill>
                  <a:srgbClr val="FFC000"/>
                </a:solidFill>
              </a:rPr>
              <a:t>城市</a:t>
            </a:r>
            <a:r>
              <a:rPr lang="zh-CN" altLang="zh-CN" dirty="0">
                <a:solidFill>
                  <a:schemeClr val="bg1"/>
                </a:solidFill>
              </a:rPr>
              <a:t>层面：增长</a:t>
            </a:r>
            <a:r>
              <a:rPr lang="zh-CN" altLang="en-US" dirty="0">
                <a:solidFill>
                  <a:schemeClr val="bg1"/>
                </a:solidFill>
              </a:rPr>
              <a:t>、</a:t>
            </a:r>
            <a:r>
              <a:rPr lang="zh-CN" altLang="zh-CN" dirty="0">
                <a:solidFill>
                  <a:schemeClr val="bg1"/>
                </a:solidFill>
              </a:rPr>
              <a:t>和谐与宜居的三角悖论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4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069975" y="1474238"/>
                <a:ext cx="10058400" cy="4998000"/>
              </a:xfrm>
              <a:extLst/>
            </p:spPr>
            <p:txBody>
              <a:bodyPr>
                <a:normAutofit/>
              </a:bodyPr>
              <a:lstStyle/>
              <a:p>
                <a:pPr lvl="1">
                  <a:defRPr/>
                </a:pPr>
                <a:endParaRPr kumimoji="1" lang="en-US" altLang="zh-CN" sz="1400" dirty="0" smtClean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endParaRPr kumimoji="1" lang="en-US" altLang="zh-CN" dirty="0" smtClean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   </a:t>
                </a:r>
                <a:endParaRPr kumimoji="1" lang="en-US" altLang="zh-CN" dirty="0" smtClean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endParaRPr kumimoji="1" lang="en-US" altLang="zh-CN" dirty="0" smtClean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   农村（小城市）＝城市（大城市）         </a:t>
                </a:r>
                <a:endParaRPr kumimoji="1" lang="en-US" altLang="zh-CN" dirty="0" smtClean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r>
                  <a:rPr kumimoji="1" lang="zh-CN" altLang="en-US" sz="32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zh-CN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收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入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资源约束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𝑃</m:t>
                        </m:r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𝑈</m:t>
                        </m:r>
                      </m:den>
                    </m:f>
                    <m:r>
                      <a:rPr lang="zh-CN" altLang="zh-CN" sz="3200">
                        <a:solidFill>
                          <a:schemeClr val="bg1"/>
                        </a:solidFill>
                        <a:latin typeface="Cambria Math" charset="0"/>
                      </a:rPr>
                      <m:t>＝</m:t>
                    </m:r>
                    <m:f>
                      <m:fPr>
                        <m:ctrlPr>
                          <a:rPr lang="zh-CN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zh-CN" altLang="zh-CN" sz="3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收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入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zh-CN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技术，资本</m:t>
                        </m:r>
                        <m: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U</m:t>
                        </m:r>
                      </m:den>
                    </m:f>
                  </m:oMath>
                </a14:m>
                <a:endParaRPr lang="zh-CN" altLang="zh-CN" sz="3200"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endParaRPr kumimoji="1" lang="en-US" altLang="zh-CN" sz="3000" baseline="30000"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endParaRPr kumimoji="1" lang="en-US" altLang="zh-CN" sz="3000" baseline="30000" dirty="0" smtClean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endParaRPr kumimoji="1" lang="en-US" altLang="zh-CN" sz="3000" baseline="30000"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endParaRPr kumimoji="1" lang="en-US" altLang="zh-CN" sz="3000" dirty="0" smtClean="0">
                  <a:solidFill>
                    <a:schemeClr val="bg1"/>
                  </a:solidFill>
                </a:endParaRPr>
              </a:p>
              <a:p>
                <a:pPr lvl="1">
                  <a:defRPr/>
                </a:pPr>
                <a:endParaRPr kumimoji="1" lang="zh-CN" alt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434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975" y="1474238"/>
                <a:ext cx="10058400" cy="4998000"/>
              </a:xfrm>
              <a:blipFill rotWithShape="0">
                <a:blip r:embed="rId2"/>
                <a:stretch>
                  <a:fillRect l="-1394"/>
                </a:stretch>
              </a:blipFill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981714" y="4093936"/>
            <a:ext cx="1477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9pPr>
          </a:lstStyle>
          <a:p>
            <a:r>
              <a:rPr kumimoji="1" lang="zh-CN" altLang="en-US" sz="2400" dirty="0">
                <a:solidFill>
                  <a:srgbClr val="FFC000"/>
                </a:solidFill>
              </a:rPr>
              <a:t>－</a:t>
            </a:r>
            <a:r>
              <a:rPr kumimoji="1" lang="en-US" altLang="zh-CN" sz="2800" dirty="0">
                <a:solidFill>
                  <a:srgbClr val="FFC000"/>
                </a:solidFill>
              </a:rPr>
              <a:t>C(u)</a:t>
            </a:r>
            <a:endParaRPr kumimoji="1" lang="zh-CN" altLang="en-US" sz="2800" dirty="0">
              <a:solidFill>
                <a:srgbClr val="FFC000"/>
              </a:solidFill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9227821" y="3657860"/>
            <a:ext cx="599122" cy="1343025"/>
          </a:xfrm>
          <a:prstGeom prst="leftBrace">
            <a:avLst>
              <a:gd name="adj1" fmla="val 8333"/>
              <a:gd name="adj2" fmla="val 47872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985298" y="4390230"/>
            <a:ext cx="1764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chemeClr val="bg1"/>
                </a:solidFill>
              </a:rPr>
              <a:t>技术与管理：</a:t>
            </a:r>
            <a:endParaRPr kumimoji="1" lang="en-US" altLang="zh-CN" sz="2400" dirty="0" smtClean="0">
              <a:solidFill>
                <a:schemeClr val="bg1"/>
              </a:solidFill>
            </a:endParaRPr>
          </a:p>
          <a:p>
            <a:r>
              <a:rPr kumimoji="1" lang="zh-CN" altLang="en-US" sz="2400" dirty="0" smtClean="0">
                <a:solidFill>
                  <a:schemeClr val="bg1"/>
                </a:solidFill>
              </a:rPr>
              <a:t>污染与拥堵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985298" y="3381090"/>
            <a:ext cx="1600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chemeClr val="bg1"/>
                </a:solidFill>
              </a:rPr>
              <a:t>制度成本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4743940" y="5686424"/>
            <a:ext cx="1785448" cy="900113"/>
          </a:xfrm>
          <a:prstGeom prst="wedgeRoundRectCallout">
            <a:avLst>
              <a:gd name="adj1" fmla="val 33946"/>
              <a:gd name="adj2" fmla="val -14355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 smtClean="0">
                <a:solidFill>
                  <a:srgbClr val="00FDFF"/>
                </a:solidFill>
              </a:rPr>
              <a:t>增长</a:t>
            </a:r>
            <a:endParaRPr kumimoji="1" lang="en-US" altLang="zh-CN" sz="2800" dirty="0" smtClean="0">
              <a:solidFill>
                <a:srgbClr val="00FDFF"/>
              </a:solidFill>
            </a:endParaRPr>
          </a:p>
          <a:p>
            <a:pPr algn="ctr"/>
            <a:r>
              <a:rPr kumimoji="1" lang="zh-CN" altLang="en-US" sz="2800" dirty="0" smtClean="0"/>
              <a:t>创新之城</a:t>
            </a:r>
            <a:endParaRPr kumimoji="1" lang="zh-CN" altLang="en-US" sz="2800" dirty="0"/>
          </a:p>
        </p:txBody>
      </p:sp>
      <p:sp>
        <p:nvSpPr>
          <p:cNvPr id="9" name="圆角矩形标注 8"/>
          <p:cNvSpPr/>
          <p:nvPr/>
        </p:nvSpPr>
        <p:spPr>
          <a:xfrm>
            <a:off x="8272368" y="5688903"/>
            <a:ext cx="1910906" cy="915490"/>
          </a:xfrm>
          <a:prstGeom prst="wedgeRoundRectCallout">
            <a:avLst>
              <a:gd name="adj1" fmla="val 82661"/>
              <a:gd name="adj2" fmla="val -10572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 smtClean="0">
                <a:solidFill>
                  <a:srgbClr val="00FDFF"/>
                </a:solidFill>
              </a:rPr>
              <a:t>宜居</a:t>
            </a:r>
            <a:endParaRPr kumimoji="1" lang="en-US" altLang="zh-CN" sz="2800" dirty="0" smtClean="0">
              <a:solidFill>
                <a:srgbClr val="00FDFF"/>
              </a:solidFill>
            </a:endParaRPr>
          </a:p>
          <a:p>
            <a:pPr algn="ctr"/>
            <a:r>
              <a:rPr kumimoji="1" lang="zh-CN" altLang="en-US" sz="2800" dirty="0" smtClean="0"/>
              <a:t>生态之城</a:t>
            </a:r>
            <a:endParaRPr kumimoji="1" lang="zh-CN" altLang="en-US" sz="2800" dirty="0"/>
          </a:p>
        </p:txBody>
      </p:sp>
      <p:sp>
        <p:nvSpPr>
          <p:cNvPr id="10" name="圆角矩形标注 9"/>
          <p:cNvSpPr/>
          <p:nvPr/>
        </p:nvSpPr>
        <p:spPr>
          <a:xfrm>
            <a:off x="8272368" y="2131156"/>
            <a:ext cx="1910906" cy="958873"/>
          </a:xfrm>
          <a:prstGeom prst="wedgeRoundRectCallout">
            <a:avLst>
              <a:gd name="adj1" fmla="val 74469"/>
              <a:gd name="adj2" fmla="val 8546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 smtClean="0">
                <a:solidFill>
                  <a:srgbClr val="00FDFF"/>
                </a:solidFill>
              </a:rPr>
              <a:t>和谐</a:t>
            </a:r>
            <a:endParaRPr kumimoji="1" lang="en-US" altLang="zh-CN" sz="2800" dirty="0" smtClean="0">
              <a:solidFill>
                <a:srgbClr val="00FDFF"/>
              </a:solidFill>
            </a:endParaRPr>
          </a:p>
          <a:p>
            <a:pPr algn="ctr"/>
            <a:r>
              <a:rPr kumimoji="1" lang="zh-CN" altLang="en-US" sz="2800" dirty="0" smtClean="0"/>
              <a:t>人文之城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196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6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什么是真正的平衡发展？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zh-CN" sz="2800" dirty="0" smtClean="0"/>
              </a:p>
              <a:p>
                <a:r>
                  <a:rPr kumimoji="1" lang="zh-CN" altLang="en-US" sz="2800" dirty="0" smtClean="0"/>
                  <a:t>“平衡”还是“均匀”？</a:t>
                </a:r>
                <a:endParaRPr kumimoji="1" lang="en-US" altLang="zh-CN" sz="2800" dirty="0" smtClean="0"/>
              </a:p>
              <a:p>
                <a:endParaRPr kumimoji="1" lang="en-US" altLang="zh-CN" dirty="0"/>
              </a:p>
              <a:p>
                <a:endParaRPr kumimoji="1" lang="en-US" altLang="zh-CN" dirty="0" smtClean="0"/>
              </a:p>
              <a:p>
                <a:r>
                  <a:rPr kumimoji="1" lang="zh-CN" altLang="en-US" b="0" dirty="0" smtClean="0"/>
                  <a:t>       </a:t>
                </a:r>
                <a14:m>
                  <m:oMath xmlns:m="http://schemas.openxmlformats.org/officeDocument/2006/math">
                    <m:r>
                      <a:rPr kumimoji="1" lang="zh-CN" altLang="en-US" sz="3600" b="0" i="1" dirty="0" smtClean="0">
                        <a:latin typeface="Cambria Math" charset="0"/>
                      </a:rPr>
                      <m:t>          人均</m:t>
                    </m:r>
                    <m:r>
                      <a:rPr kumimoji="1" lang="zh-CN" altLang="en-US" sz="3600" b="0" i="1" dirty="0" smtClean="0">
                        <a:latin typeface="Cambria Math" charset="0"/>
                      </a:rPr>
                      <m:t>𝐺𝐷𝑃</m:t>
                    </m:r>
                    <m:r>
                      <a:rPr kumimoji="1" lang="zh-CN" altLang="en-US" sz="3600" b="0" i="1" dirty="0" smtClean="0">
                        <a:latin typeface="Cambria Math" charset="0"/>
                      </a:rPr>
                      <m:t>＝</m:t>
                    </m:r>
                    <m:f>
                      <m:fPr>
                        <m:ctrlPr>
                          <a:rPr kumimoji="1" lang="en-US" altLang="zh-CN" sz="3600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kumimoji="1" lang="zh-CN" altLang="en-US" sz="3600" b="0" i="1" dirty="0" smtClean="0">
                            <a:latin typeface="Cambria Math" charset="0"/>
                          </a:rPr>
                          <m:t>𝐺𝐷𝑃</m:t>
                        </m:r>
                      </m:num>
                      <m:den>
                        <m:r>
                          <a:rPr kumimoji="1" lang="zh-CN" altLang="en-US" sz="3600" b="0" i="1" dirty="0" smtClean="0">
                            <a:latin typeface="Cambria Math" charset="0"/>
                          </a:rPr>
                          <m:t>人口</m:t>
                        </m:r>
                      </m:den>
                    </m:f>
                  </m:oMath>
                </a14:m>
                <a:endParaRPr kumimoji="1" lang="zh-CN" altLang="en-US" sz="36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圆角矩形标注 3"/>
          <p:cNvSpPr/>
          <p:nvPr/>
        </p:nvSpPr>
        <p:spPr>
          <a:xfrm>
            <a:off x="7787641" y="3118486"/>
            <a:ext cx="3246120" cy="633730"/>
          </a:xfrm>
          <a:prstGeom prst="wedgeRoundRectCallout">
            <a:avLst>
              <a:gd name="adj1" fmla="val -101543"/>
              <a:gd name="adj2" fmla="val 937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动钱＝均匀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7787641" y="4584702"/>
            <a:ext cx="3246120" cy="951706"/>
          </a:xfrm>
          <a:prstGeom prst="wedgeRoundRectCallout">
            <a:avLst>
              <a:gd name="adj1" fmla="val -101074"/>
              <a:gd name="adj2" fmla="val -681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smtClean="0"/>
              <a:t>动人＝在集聚中走向平衡</a:t>
            </a:r>
            <a:endParaRPr lang="zh-CN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4411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这些“大国大城”的问题啊</a:t>
            </a:r>
            <a:r>
              <a:rPr kumimoji="1" lang="en-US" altLang="zh-CN" dirty="0" smtClean="0"/>
              <a:t>……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kumimoji="1" lang="zh-CN" altLang="en-US" dirty="0" smtClean="0"/>
              <a:t>欧元区病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国家、区域和城市发展的</a:t>
            </a:r>
            <a:r>
              <a:rPr kumimoji="1" lang="zh-CN" altLang="en-US" dirty="0"/>
              <a:t>三角悖论</a:t>
            </a:r>
            <a:endParaRPr kumimoji="1" lang="en-US" altLang="zh-CN" dirty="0" smtClean="0"/>
          </a:p>
          <a:p>
            <a:r>
              <a:rPr kumimoji="1" lang="zh-CN" altLang="en-US" dirty="0" smtClean="0"/>
              <a:t>大国大城</a:t>
            </a:r>
            <a:endParaRPr kumimoji="1" lang="en-US" altLang="zh-CN" dirty="0" smtClean="0"/>
          </a:p>
          <a:p>
            <a:r>
              <a:rPr kumimoji="1" lang="zh-CN" altLang="en-US" dirty="0" smtClean="0"/>
              <a:t>城市规模与城市病</a:t>
            </a:r>
            <a:endParaRPr kumimoji="1" lang="en-US" altLang="zh-CN" dirty="0" smtClean="0"/>
          </a:p>
          <a:p>
            <a:r>
              <a:rPr kumimoji="1" lang="zh-CN" altLang="en-US" dirty="0" smtClean="0"/>
              <a:t>中国式“滞胀”：改革与危机的赛跑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8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走出</a:t>
            </a:r>
            <a:r>
              <a:rPr lang="en-US" altLang="zh-CN" dirty="0" smtClean="0"/>
              <a:t>“</a:t>
            </a:r>
            <a:r>
              <a:rPr lang="zh-CN" altLang="zh-CN" dirty="0"/>
              <a:t>平衡</a:t>
            </a:r>
            <a:r>
              <a:rPr lang="en-US" altLang="zh-CN" dirty="0"/>
              <a:t>”</a:t>
            </a:r>
            <a:r>
              <a:rPr lang="zh-CN" altLang="zh-CN" dirty="0" smtClean="0"/>
              <a:t>发展</a:t>
            </a:r>
            <a:r>
              <a:rPr lang="zh-CN" altLang="en-US" dirty="0" smtClean="0"/>
              <a:t>的误区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buFont typeface="Wingdings" charset="2"/>
              <a:buChar char="p"/>
            </a:pPr>
            <a:r>
              <a:rPr lang="en-US" altLang="zh-CN" sz="2800" dirty="0" smtClean="0"/>
              <a:t>“</a:t>
            </a:r>
            <a:r>
              <a:rPr lang="zh-CN" altLang="zh-CN" sz="2800" dirty="0"/>
              <a:t>在集聚中走向平衡</a:t>
            </a:r>
            <a:r>
              <a:rPr lang="en-US" altLang="zh-CN" sz="2800" dirty="0" smtClean="0"/>
              <a:t>”</a:t>
            </a:r>
          </a:p>
          <a:p>
            <a:pPr lvl="1"/>
            <a:r>
              <a:rPr lang="zh-CN" altLang="zh-CN" sz="2400" dirty="0">
                <a:solidFill>
                  <a:srgbClr val="FF0000"/>
                </a:solidFill>
              </a:rPr>
              <a:t>规模</a:t>
            </a:r>
            <a:r>
              <a:rPr lang="zh-CN" altLang="zh-CN" sz="2400" dirty="0" smtClean="0">
                <a:solidFill>
                  <a:srgbClr val="FF0000"/>
                </a:solidFill>
              </a:rPr>
              <a:t>经济</a:t>
            </a:r>
            <a:r>
              <a:rPr lang="zh-CN" altLang="en-US" sz="2400" dirty="0" smtClean="0"/>
              <a:t>：</a:t>
            </a:r>
            <a:r>
              <a:rPr lang="zh-CN" altLang="zh-CN" sz="2400" dirty="0" smtClean="0"/>
              <a:t>经济</a:t>
            </a:r>
            <a:r>
              <a:rPr lang="zh-CN" altLang="zh-CN" sz="2400" dirty="0"/>
              <a:t>和人口集聚于少数发展条件好的地区和大城市周围的都市</a:t>
            </a:r>
            <a:r>
              <a:rPr lang="zh-CN" altLang="zh-CN" sz="2400" dirty="0" smtClean="0"/>
              <a:t>圈</a:t>
            </a:r>
            <a:endParaRPr lang="en-US" altLang="zh-CN" sz="2400" dirty="0" smtClean="0"/>
          </a:p>
          <a:p>
            <a:pPr lvl="1"/>
            <a:r>
              <a:rPr lang="zh-CN" altLang="zh-CN" sz="2400" dirty="0" smtClean="0">
                <a:solidFill>
                  <a:srgbClr val="FF0000"/>
                </a:solidFill>
              </a:rPr>
              <a:t>规模</a:t>
            </a:r>
            <a:r>
              <a:rPr lang="zh-CN" altLang="zh-CN" sz="2400" dirty="0">
                <a:solidFill>
                  <a:srgbClr val="FF0000"/>
                </a:solidFill>
              </a:rPr>
              <a:t>不</a:t>
            </a:r>
            <a:r>
              <a:rPr lang="zh-CN" altLang="zh-CN" sz="2400" dirty="0" smtClean="0">
                <a:solidFill>
                  <a:srgbClr val="FF0000"/>
                </a:solidFill>
              </a:rPr>
              <a:t>经济</a:t>
            </a:r>
            <a:r>
              <a:rPr lang="zh-CN" altLang="en-US" sz="2400" dirty="0" smtClean="0"/>
              <a:t>：</a:t>
            </a:r>
            <a:r>
              <a:rPr lang="zh-CN" altLang="zh-CN" sz="2400" dirty="0" smtClean="0"/>
              <a:t>随着</a:t>
            </a:r>
            <a:r>
              <a:rPr lang="zh-CN" altLang="zh-CN" sz="2400" dirty="0"/>
              <a:t>技术和管理的进步而得到有效治理，优势地区的人口和经济活动承载力不断增强</a:t>
            </a:r>
            <a:endParaRPr lang="en-US" altLang="zh-CN" sz="2400" dirty="0" smtClean="0"/>
          </a:p>
          <a:p>
            <a:endParaRPr lang="en-US" altLang="zh-CN" sz="2800" dirty="0"/>
          </a:p>
          <a:p>
            <a:pPr>
              <a:buFont typeface="Wingdings" charset="2"/>
              <a:buChar char="p"/>
            </a:pPr>
            <a:r>
              <a:rPr lang="en-US" altLang="zh-CN" sz="2800" dirty="0" smtClean="0"/>
              <a:t> “</a:t>
            </a:r>
            <a:r>
              <a:rPr lang="zh-CN" altLang="zh-CN" sz="2800" dirty="0"/>
              <a:t>在发展中营造平衡</a:t>
            </a:r>
            <a:r>
              <a:rPr lang="en-US" altLang="zh-CN" sz="2800" dirty="0" smtClean="0"/>
              <a:t>”</a:t>
            </a:r>
            <a:endParaRPr lang="en-US" altLang="zh-CN" sz="2800" dirty="0"/>
          </a:p>
          <a:p>
            <a:pPr lvl="1"/>
            <a:r>
              <a:rPr lang="en-US" altLang="zh-CN" sz="2400" dirty="0"/>
              <a:t>2019</a:t>
            </a:r>
            <a:r>
              <a:rPr lang="zh-CN" altLang="zh-CN" sz="2400" dirty="0"/>
              <a:t>年</a:t>
            </a:r>
            <a:r>
              <a:rPr lang="en-US" altLang="zh-CN" sz="2400" dirty="0"/>
              <a:t>8</a:t>
            </a:r>
            <a:r>
              <a:rPr lang="zh-CN" altLang="zh-CN" sz="2400" dirty="0"/>
              <a:t>月</a:t>
            </a:r>
            <a:r>
              <a:rPr lang="en-US" altLang="zh-CN" sz="2400" dirty="0"/>
              <a:t>26</a:t>
            </a:r>
            <a:r>
              <a:rPr lang="zh-CN" altLang="zh-CN" sz="2400" dirty="0"/>
              <a:t>日，中央财经委员会第五次</a:t>
            </a:r>
            <a:r>
              <a:rPr lang="zh-CN" altLang="zh-CN" sz="2400" dirty="0" smtClean="0"/>
              <a:t>会议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860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>
            <a:spLocks noGrp="1"/>
          </p:cNvSpPr>
          <p:nvPr>
            <p:ph type="title"/>
          </p:nvPr>
        </p:nvSpPr>
        <p:spPr>
          <a:xfrm>
            <a:off x="1030796" y="0"/>
            <a:ext cx="10058400" cy="1609344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0000FF"/>
                </a:solidFill>
              </a:rPr>
              <a:t>在集聚中走向平衡</a:t>
            </a:r>
            <a:r>
              <a:rPr lang="zh-CN" altLang="en-US" dirty="0" smtClean="0"/>
              <a:t>的美国</a:t>
            </a:r>
          </a:p>
        </p:txBody>
      </p:sp>
      <p:graphicFrame>
        <p:nvGraphicFramePr>
          <p:cNvPr id="4" name="图表 3"/>
          <p:cNvGraphicFramePr/>
          <p:nvPr>
            <p:extLst/>
          </p:nvPr>
        </p:nvGraphicFramePr>
        <p:xfrm>
          <a:off x="0" y="1343025"/>
          <a:ext cx="12192000" cy="551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圆角矩形标注 1"/>
          <p:cNvSpPr/>
          <p:nvPr/>
        </p:nvSpPr>
        <p:spPr>
          <a:xfrm>
            <a:off x="7319963" y="2560638"/>
            <a:ext cx="2890837" cy="1228725"/>
          </a:xfrm>
          <a:prstGeom prst="wedgeRoundRectCallout">
            <a:avLst>
              <a:gd name="adj1" fmla="val -40516"/>
              <a:gd name="adj2" fmla="val 944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Rockwel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9pPr>
          </a:lstStyle>
          <a:p>
            <a:pPr>
              <a:defRPr/>
            </a:pPr>
            <a:r>
              <a:rPr lang="zh-CN" altLang="en-US" b="1" dirty="0" smtClean="0">
                <a:solidFill>
                  <a:srgbClr val="FFFF00"/>
                </a:solidFill>
              </a:rPr>
              <a:t>人少 </a:t>
            </a:r>
            <a:r>
              <a:rPr lang="zh-CN" altLang="en-US" dirty="0" smtClean="0">
                <a:solidFill>
                  <a:schemeClr val="bg1"/>
                </a:solidFill>
              </a:rPr>
              <a:t>有利于提高人均</a:t>
            </a:r>
            <a:r>
              <a:rPr lang="en-US" altLang="zh-CN" dirty="0" smtClean="0">
                <a:solidFill>
                  <a:schemeClr val="bg1"/>
                </a:solidFill>
              </a:rPr>
              <a:t>GDP</a:t>
            </a:r>
            <a:r>
              <a:rPr lang="zh-CN" altLang="en-US" dirty="0" smtClean="0">
                <a:solidFill>
                  <a:schemeClr val="bg1"/>
                </a:solidFill>
              </a:rPr>
              <a:t>：有某种核心投入品数量有限，农业、旅游、自然资源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2277050" y="2095500"/>
            <a:ext cx="2233612" cy="1079500"/>
          </a:xfrm>
          <a:prstGeom prst="wedgeRoundRectCallout">
            <a:avLst>
              <a:gd name="adj1" fmla="val -71840"/>
              <a:gd name="adj2" fmla="val 1009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Rockwel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</a:defRPr>
            </a:lvl9pPr>
          </a:lstStyle>
          <a:p>
            <a:pPr>
              <a:defRPr/>
            </a:pPr>
            <a:r>
              <a:rPr lang="zh-CN" altLang="en-US" b="1" dirty="0" smtClean="0">
                <a:solidFill>
                  <a:srgbClr val="FFFF00"/>
                </a:solidFill>
              </a:rPr>
              <a:t>人多</a:t>
            </a:r>
            <a:r>
              <a:rPr lang="zh-CN" altLang="en-US" dirty="0" smtClean="0">
                <a:solidFill>
                  <a:schemeClr val="bg1"/>
                </a:solidFill>
              </a:rPr>
              <a:t>有利于提高人均</a:t>
            </a:r>
            <a:r>
              <a:rPr lang="en-US" altLang="zh-CN" dirty="0" smtClean="0">
                <a:solidFill>
                  <a:schemeClr val="bg1"/>
                </a:solidFill>
              </a:rPr>
              <a:t>GDP</a:t>
            </a:r>
            <a:r>
              <a:rPr lang="zh-CN" altLang="en-US" dirty="0" smtClean="0">
                <a:solidFill>
                  <a:schemeClr val="bg1"/>
                </a:solidFill>
              </a:rPr>
              <a:t>：工业和服务业的规模经济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7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>
          <a:xfrm>
            <a:off x="975868" y="0"/>
            <a:ext cx="10058400" cy="1609344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dirty="0" smtClean="0"/>
              <a:t>中国的</a:t>
            </a:r>
            <a:r>
              <a:rPr lang="en-US" altLang="zh-CN" dirty="0" smtClean="0"/>
              <a:t>GDP</a:t>
            </a:r>
            <a:r>
              <a:rPr lang="zh-CN" altLang="en-US" dirty="0" smtClean="0"/>
              <a:t>和人口分布不匹配</a:t>
            </a:r>
          </a:p>
        </p:txBody>
      </p:sp>
      <p:graphicFrame>
        <p:nvGraphicFramePr>
          <p:cNvPr id="4" name="图表 3"/>
          <p:cNvGraphicFramePr/>
          <p:nvPr>
            <p:extLst/>
          </p:nvPr>
        </p:nvGraphicFramePr>
        <p:xfrm>
          <a:off x="0" y="1400175"/>
          <a:ext cx="12192000" cy="545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圆角矩形标注 4"/>
          <p:cNvSpPr/>
          <p:nvPr/>
        </p:nvSpPr>
        <p:spPr>
          <a:xfrm>
            <a:off x="6367463" y="2832100"/>
            <a:ext cx="2233612" cy="1079500"/>
          </a:xfrm>
          <a:prstGeom prst="wedgeRoundRectCallout">
            <a:avLst>
              <a:gd name="adj1" fmla="val -42225"/>
              <a:gd name="adj2" fmla="val 991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400" b="1" dirty="0">
                <a:solidFill>
                  <a:srgbClr val="FFFF00"/>
                </a:solidFill>
              </a:rPr>
              <a:t>未来要</a:t>
            </a:r>
            <a:r>
              <a:rPr lang="zh-CN" altLang="en-US" sz="2400" b="1" dirty="0">
                <a:solidFill>
                  <a:schemeClr val="bg1"/>
                </a:solidFill>
              </a:rPr>
              <a:t>在集聚中走向平衡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4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集聚中走向平衡：中美日对比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en-US" altLang="zh-CN" sz="2800" dirty="0" smtClean="0"/>
              <a:t>(</a:t>
            </a:r>
            <a:r>
              <a:rPr kumimoji="1" lang="en-US" altLang="zh-CN" sz="2800" dirty="0"/>
              <a:t>Li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Lu,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2021)</a:t>
            </a:r>
            <a:endParaRPr kumimoji="1" lang="zh-CN" altLang="en-US" sz="2800" dirty="0"/>
          </a:p>
        </p:txBody>
      </p:sp>
      <p:graphicFrame>
        <p:nvGraphicFramePr>
          <p:cNvPr id="4" name="图表 3"/>
          <p:cNvGraphicFramePr/>
          <p:nvPr>
            <p:extLst/>
          </p:nvPr>
        </p:nvGraphicFramePr>
        <p:xfrm>
          <a:off x="4707467" y="1825625"/>
          <a:ext cx="3412065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图表 4"/>
          <p:cNvGraphicFramePr/>
          <p:nvPr>
            <p:extLst/>
          </p:nvPr>
        </p:nvGraphicFramePr>
        <p:xfrm>
          <a:off x="838200" y="1825625"/>
          <a:ext cx="34798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图表 6"/>
          <p:cNvGraphicFramePr/>
          <p:nvPr>
            <p:extLst/>
          </p:nvPr>
        </p:nvGraphicFramePr>
        <p:xfrm>
          <a:off x="8476825" y="1825625"/>
          <a:ext cx="3266441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813560" y="621792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smtClean="0"/>
              <a:t>中国</a:t>
            </a:r>
            <a:endParaRPr kumimoji="1"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9707880" y="619525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日本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5884163" y="621049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美国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0285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CN" altLang="en-US" sz="4000" dirty="0" smtClean="0">
                <a:latin typeface="DengXian Light" charset="-122"/>
                <a:ea typeface="DengXian Light" charset="-122"/>
                <a:cs typeface="DengXian Light" charset="-122"/>
              </a:rPr>
              <a:t>珠三角</a:t>
            </a:r>
            <a:r>
              <a:rPr lang="zh-CN" altLang="en-US" sz="4000" dirty="0">
                <a:latin typeface="DengXian Light" charset="-122"/>
                <a:ea typeface="DengXian Light" charset="-122"/>
                <a:cs typeface="DengXian Light" charset="-122"/>
              </a:rPr>
              <a:t>在集聚中走向平衡</a:t>
            </a:r>
            <a:endParaRPr kumimoji="1" lang="zh-CN" altLang="en-US" sz="4000" dirty="0">
              <a:latin typeface="DengXian Light" charset="-122"/>
              <a:ea typeface="DengXian Light" charset="-122"/>
              <a:cs typeface="DengXian Light" charset="-122"/>
            </a:endParaRPr>
          </a:p>
        </p:txBody>
      </p:sp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846337"/>
              </p:ext>
            </p:extLst>
          </p:nvPr>
        </p:nvGraphicFramePr>
        <p:xfrm>
          <a:off x="0" y="1193799"/>
          <a:ext cx="12192000" cy="5664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6330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400" dirty="0" smtClean="0"/>
              <a:t>南北差距（总量分化，人均趋同）</a:t>
            </a:r>
            <a:endParaRPr kumimoji="1" lang="zh-CN" altLang="en-US" sz="4400" dirty="0"/>
          </a:p>
        </p:txBody>
      </p:sp>
      <p:graphicFrame>
        <p:nvGraphicFramePr>
          <p:cNvPr id="4" name="图表 3"/>
          <p:cNvGraphicFramePr/>
          <p:nvPr>
            <p:extLst>
              <p:ext uri="{D42A27DB-BD31-4B8C-83A1-F6EECF244321}">
                <p14:modId xmlns:p14="http://schemas.microsoft.com/office/powerpoint/2010/main" val="549436755"/>
              </p:ext>
            </p:extLst>
          </p:nvPr>
        </p:nvGraphicFramePr>
        <p:xfrm>
          <a:off x="2240280" y="2155825"/>
          <a:ext cx="7818120" cy="415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4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8002"/>
          <a:stretch/>
        </p:blipFill>
        <p:spPr>
          <a:xfrm>
            <a:off x="1058673" y="1879"/>
            <a:ext cx="10074653" cy="685612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87839" y="606986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STHeitiSC-Light" charset="-122"/>
                <a:ea typeface="STHeitiSC-Light" charset="-122"/>
              </a:rPr>
              <a:t>亚洲船舶卫星定位图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3345180" y="3739684"/>
            <a:ext cx="5501640" cy="646331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>
                <a:solidFill>
                  <a:srgbClr val="C00000"/>
                </a:solidFill>
              </a:rPr>
              <a:t>从船舶看长江经济带</a:t>
            </a:r>
            <a:endParaRPr kumimoji="1"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0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405872"/>
            <a:ext cx="10515600" cy="2852737"/>
          </a:xfrm>
        </p:spPr>
        <p:txBody>
          <a:bodyPr>
            <a:normAutofit/>
          </a:bodyPr>
          <a:lstStyle/>
          <a:p>
            <a:r>
              <a:rPr kumimoji="1" lang="zh-CN" altLang="en-US" sz="4800" dirty="0" smtClean="0">
                <a:latin typeface="STHeiti Light" charset="-122"/>
                <a:ea typeface="STHeiti Light" charset="-122"/>
                <a:cs typeface="STHeiti Light" charset="-122"/>
              </a:rPr>
              <a:t>可以通过帮助欠发达地区提高</a:t>
            </a:r>
            <a:r>
              <a:rPr kumimoji="1" lang="en-US" altLang="zh-CN" sz="4800" dirty="0" smtClean="0">
                <a:latin typeface="STHeiti Light" charset="-122"/>
                <a:ea typeface="STHeiti Light" charset="-122"/>
                <a:cs typeface="STHeiti Light" charset="-122"/>
              </a:rPr>
              <a:t>GDP</a:t>
            </a:r>
            <a:br>
              <a:rPr kumimoji="1" lang="en-US" altLang="zh-CN" sz="4800" dirty="0" smtClean="0">
                <a:latin typeface="STHeiti Light" charset="-122"/>
                <a:ea typeface="STHeiti Light" charset="-122"/>
                <a:cs typeface="STHeiti Light" charset="-122"/>
              </a:rPr>
            </a:br>
            <a:r>
              <a:rPr kumimoji="1" lang="zh-CN" altLang="en-US" sz="4800" dirty="0" smtClean="0">
                <a:latin typeface="STHeiti Light" charset="-122"/>
                <a:ea typeface="STHeiti Light" charset="-122"/>
                <a:cs typeface="STHeiti Light" charset="-122"/>
              </a:rPr>
              <a:t>来化解债务吗？</a:t>
            </a:r>
            <a:endParaRPr kumimoji="1" lang="zh-CN" altLang="en-US" sz="4800" dirty="0"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383" y="3573463"/>
            <a:ext cx="10515600" cy="1500187"/>
          </a:xfrm>
        </p:spPr>
        <p:txBody>
          <a:bodyPr>
            <a:normAutofit fontScale="92500" lnSpcReduction="10000"/>
          </a:bodyPr>
          <a:lstStyle/>
          <a:p>
            <a:r>
              <a:rPr kumimoji="1" lang="zh-CN" altLang="en-US" sz="3600" dirty="0" smtClean="0">
                <a:solidFill>
                  <a:srgbClr val="C00000"/>
                </a:solidFill>
              </a:rPr>
              <a:t>看一下新城与债务的关系</a:t>
            </a:r>
            <a:endParaRPr kumimoji="1" lang="en-US" altLang="zh-CN" sz="3600" dirty="0" smtClean="0">
              <a:solidFill>
                <a:srgbClr val="C00000"/>
              </a:solidFill>
            </a:endParaRPr>
          </a:p>
          <a:p>
            <a:r>
              <a:rPr kumimoji="1" lang="zh-CN" altLang="en-US" sz="7200" dirty="0" smtClean="0">
                <a:solidFill>
                  <a:srgbClr val="C00000"/>
                </a:solidFill>
              </a:rPr>
              <a:t>地理</a:t>
            </a:r>
            <a:r>
              <a:rPr kumimoji="1" lang="zh-CN" altLang="en-US" sz="3600" dirty="0" smtClean="0">
                <a:solidFill>
                  <a:srgbClr val="C00000"/>
                </a:solidFill>
              </a:rPr>
              <a:t>重要！</a:t>
            </a:r>
            <a:endParaRPr kumimoji="1"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374776" y="2907739"/>
            <a:ext cx="344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内容页</a:t>
            </a:r>
          </a:p>
        </p:txBody>
      </p:sp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838" y="1686477"/>
            <a:ext cx="9293629" cy="49543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965202" y="499819"/>
            <a:ext cx="6261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400" dirty="0" smtClean="0">
                <a:latin typeface="DengXian" charset="-122"/>
                <a:ea typeface="DengXian" charset="-122"/>
                <a:cs typeface="DengXian" charset="-122"/>
              </a:rPr>
              <a:t>到</a:t>
            </a:r>
            <a:r>
              <a:rPr kumimoji="1" lang="zh-CN" altLang="en-US" sz="4400" smtClean="0">
                <a:latin typeface="DengXian" charset="-122"/>
                <a:ea typeface="DengXian" charset="-122"/>
                <a:cs typeface="DengXian" charset="-122"/>
              </a:rPr>
              <a:t>大港口距与</a:t>
            </a:r>
            <a:r>
              <a:rPr kumimoji="1" lang="zh-CN" altLang="en-US" sz="4400" dirty="0" smtClean="0">
                <a:latin typeface="DengXian" charset="-122"/>
                <a:ea typeface="DengXian" charset="-122"/>
                <a:cs typeface="DengXian" charset="-122"/>
              </a:rPr>
              <a:t>总量</a:t>
            </a:r>
            <a:r>
              <a:rPr kumimoji="1" lang="en-US" altLang="zh-CN" sz="4400" dirty="0" smtClean="0">
                <a:latin typeface="DengXian" charset="-122"/>
                <a:ea typeface="DengXian" charset="-122"/>
                <a:cs typeface="DengXian" charset="-122"/>
              </a:rPr>
              <a:t>GDP</a:t>
            </a:r>
            <a:endParaRPr kumimoji="1" lang="zh-CN" altLang="en-US" sz="4400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826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1045801177"/>
              </p:ext>
            </p:extLst>
          </p:nvPr>
        </p:nvGraphicFramePr>
        <p:xfrm>
          <a:off x="838201" y="1234440"/>
          <a:ext cx="10637520" cy="531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14095" y="155098"/>
            <a:ext cx="10339705" cy="107934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3600" dirty="0" smtClean="0">
                <a:solidFill>
                  <a:srgbClr val="0432FF"/>
                </a:solidFill>
              </a:rPr>
              <a:t>内地的土地供应份额在</a:t>
            </a:r>
            <a:r>
              <a:rPr lang="en-US" altLang="zh-CN" sz="3600" dirty="0" smtClean="0">
                <a:solidFill>
                  <a:srgbClr val="0432FF"/>
                </a:solidFill>
              </a:rPr>
              <a:t> 2003</a:t>
            </a:r>
            <a:r>
              <a:rPr lang="zh-CN" altLang="en-US" sz="3600" dirty="0" smtClean="0">
                <a:solidFill>
                  <a:srgbClr val="0432FF"/>
                </a:solidFill>
              </a:rPr>
              <a:t>后持续上升</a:t>
            </a:r>
            <a:endParaRPr lang="zh-CN" altLang="en-US" sz="3600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63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一、欧元区病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372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表 7">
            <a:extLst>
              <a:ext uri="{FF2B5EF4-FFF2-40B4-BE49-F238E27FC236}">
                <a16:creationId xmlns:wpc="http://schemas.microsoft.com/office/word/2010/wordprocessingCanvas" xmlns:mo="http://schemas.microsoft.com/office/mac/office/2008/main" xmlns:mc="http://schemas.openxmlformats.org/markup-compatibility/2006" xmlns:mv="urn:schemas-microsoft-com:mac:vml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id="http://schemas.microsoft.com/office/word/2016/wordml/cid" xmlns:w16se="http://schemas.microsoft.com/office/word/2015/wordml/symex" xmlns:a16="http://schemas.microsoft.com/office/drawing/2014/main" xmlns:arto="http://schemas.microsoft.com/office/word/2006/arto" xmlns:lc="http://schemas.openxmlformats.org/drawingml/2006/lockedCanvas" id="{AB94AFB2-91D4-4181-BC4E-77C385BF11B0}"/>
              </a:ext>
            </a:extLst>
          </p:cNvPr>
          <p:cNvGraphicFramePr/>
          <p:nvPr>
            <p:extLst/>
          </p:nvPr>
        </p:nvGraphicFramePr>
        <p:xfrm>
          <a:off x="1645920" y="1417320"/>
          <a:ext cx="9128760" cy="544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5472056" y="2874109"/>
            <a:ext cx="344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内容页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92588" y="3110478"/>
            <a:ext cx="38853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dirty="0" smtClean="0">
                <a:latin typeface="Source Han Sans CN" charset="-122"/>
                <a:ea typeface="Source Han Sans CN" charset="-122"/>
                <a:cs typeface="Source Han Sans CN" charset="-122"/>
              </a:rPr>
              <a:t>内地的城投债</a:t>
            </a:r>
            <a:endParaRPr kumimoji="1" lang="en-US" altLang="zh-CN" sz="4000" dirty="0" smtClean="0">
              <a:latin typeface="Source Han Sans CN" charset="-122"/>
              <a:ea typeface="Source Han Sans CN" charset="-122"/>
              <a:cs typeface="Source Han Sans CN" charset="-122"/>
            </a:endParaRPr>
          </a:p>
          <a:p>
            <a:pPr algn="ctr"/>
            <a:r>
              <a:rPr kumimoji="1" lang="zh-CN" altLang="en-US" sz="4000" dirty="0" smtClean="0">
                <a:latin typeface="Source Han Sans CN" charset="-122"/>
                <a:ea typeface="Source Han Sans CN" charset="-122"/>
                <a:cs typeface="Source Han Sans CN" charset="-122"/>
              </a:rPr>
              <a:t>占比上升</a:t>
            </a:r>
            <a:endParaRPr kumimoji="1" lang="en-US" altLang="zh-CN" sz="4000" dirty="0" smtClean="0">
              <a:latin typeface="Source Han Sans CN" charset="-122"/>
              <a:ea typeface="Source Han Sans CN" charset="-122"/>
              <a:cs typeface="Source Han Sans CN" charset="-122"/>
            </a:endParaRPr>
          </a:p>
          <a:p>
            <a:pPr algn="ctr"/>
            <a:endParaRPr kumimoji="1" lang="en-US" altLang="zh-CN" sz="4800" dirty="0">
              <a:latin typeface="Source Han Sans CN" charset="-122"/>
              <a:ea typeface="Source Han Sans CN" charset="-122"/>
              <a:cs typeface="Source Han Sans CN" charset="-122"/>
            </a:endParaRPr>
          </a:p>
          <a:p>
            <a:pPr algn="ctr"/>
            <a:endParaRPr kumimoji="1" lang="zh-CN" altLang="en-US" sz="4800" dirty="0">
              <a:latin typeface="Source Han Sans CN" charset="-122"/>
              <a:ea typeface="Source Han Sans CN" charset="-122"/>
              <a:cs typeface="Source Han Sans CN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06688" y="526391"/>
            <a:ext cx="38853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400" dirty="0" smtClean="0">
                <a:latin typeface="DengXian" charset="-122"/>
                <a:ea typeface="DengXian" charset="-122"/>
                <a:cs typeface="DengXian" charset="-122"/>
              </a:rPr>
              <a:t>债务</a:t>
            </a:r>
            <a:endParaRPr kumimoji="1" lang="en-US" altLang="zh-CN" sz="4400" dirty="0" smtClean="0">
              <a:latin typeface="DengXian" charset="-122"/>
              <a:ea typeface="DengXian" charset="-122"/>
              <a:cs typeface="DengXian" charset="-122"/>
            </a:endParaRPr>
          </a:p>
          <a:p>
            <a:pPr algn="ctr"/>
            <a:endParaRPr kumimoji="1" lang="en-US" altLang="zh-CN" sz="4400" dirty="0">
              <a:latin typeface="DengXian" charset="-122"/>
              <a:ea typeface="DengXian" charset="-122"/>
              <a:cs typeface="DengXian" charset="-122"/>
            </a:endParaRPr>
          </a:p>
          <a:p>
            <a:pPr algn="ctr"/>
            <a:endParaRPr kumimoji="1" lang="zh-CN" altLang="en-US" sz="4400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92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>
            <a:extLst>
              <a:ext uri="{FF2B5EF4-FFF2-40B4-BE49-F238E27FC236}">
                <a16:creationId xmlns:wpc="http://schemas.microsoft.com/office/word/2010/wordprocessingCanvas" xmlns:mo="http://schemas.microsoft.com/office/mac/office/2008/main" xmlns:mc="http://schemas.openxmlformats.org/markup-compatibility/2006" xmlns:mv="urn:schemas-microsoft-com:mac:vml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id="http://schemas.microsoft.com/office/word/2016/wordml/cid" xmlns:w16se="http://schemas.microsoft.com/office/word/2015/wordml/symex" xmlns:a16="http://schemas.microsoft.com/office/drawing/2014/main" xmlns:arto="http://schemas.microsoft.com/office/word/2006/arto" xmlns:lc="http://schemas.openxmlformats.org/drawingml/2006/lockedCanvas" id="{DD086EBB-85C9-414A-84E5-45E51FE1803A}"/>
              </a:ext>
            </a:extLst>
          </p:cNvPr>
          <p:cNvGraphicFramePr/>
          <p:nvPr>
            <p:extLst/>
          </p:nvPr>
        </p:nvGraphicFramePr>
        <p:xfrm>
          <a:off x="1478280" y="1264920"/>
          <a:ext cx="9235440" cy="5593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4313816" y="2899678"/>
            <a:ext cx="3885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en-US" altLang="zh-CN" sz="3600" dirty="0">
              <a:latin typeface="Source Han Sans CN" charset="-122"/>
              <a:ea typeface="Source Han Sans CN" charset="-122"/>
              <a:cs typeface="Source Han Sans CN" charset="-122"/>
            </a:endParaRPr>
          </a:p>
          <a:p>
            <a:pPr algn="ctr"/>
            <a:r>
              <a:rPr kumimoji="1" lang="zh-CN" altLang="en-US" sz="3600" dirty="0" smtClean="0">
                <a:latin typeface="Source Han Sans CN" charset="-122"/>
                <a:ea typeface="Source Han Sans CN" charset="-122"/>
                <a:cs typeface="Source Han Sans CN" charset="-122"/>
              </a:rPr>
              <a:t>内地城投债</a:t>
            </a:r>
            <a:endParaRPr kumimoji="1" lang="en-US" altLang="zh-CN" sz="3600" dirty="0" smtClean="0">
              <a:latin typeface="Source Han Sans CN" charset="-122"/>
              <a:ea typeface="Source Han Sans CN" charset="-122"/>
              <a:cs typeface="Source Han Sans CN" charset="-122"/>
            </a:endParaRPr>
          </a:p>
          <a:p>
            <a:pPr algn="ctr"/>
            <a:r>
              <a:rPr kumimoji="1" lang="zh-CN" altLang="en-US" sz="3600" dirty="0" smtClean="0">
                <a:latin typeface="Source Han Sans CN" charset="-122"/>
                <a:ea typeface="Source Han Sans CN" charset="-122"/>
                <a:cs typeface="Source Han Sans CN" charset="-122"/>
              </a:rPr>
              <a:t>发行利率更高</a:t>
            </a:r>
            <a:endParaRPr kumimoji="1" lang="zh-CN" altLang="en-US" sz="3600" dirty="0">
              <a:latin typeface="Source Han Sans CN" charset="-122"/>
              <a:ea typeface="Source Han Sans CN" charset="-122"/>
              <a:cs typeface="Source Han Sans CN" charset="-122"/>
            </a:endParaRPr>
          </a:p>
          <a:p>
            <a:pPr algn="ctr"/>
            <a:endParaRPr kumimoji="1" lang="zh-CN" altLang="en-US" sz="3600" dirty="0">
              <a:latin typeface="Source Han Sans CN" charset="-122"/>
              <a:ea typeface="Source Han Sans CN" charset="-122"/>
              <a:cs typeface="Source Han Sans CN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53348" y="462171"/>
            <a:ext cx="38853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400" dirty="0" smtClean="0">
                <a:latin typeface="DengXian" charset="-122"/>
                <a:ea typeface="DengXian" charset="-122"/>
                <a:cs typeface="DengXian" charset="-122"/>
              </a:rPr>
              <a:t>债务</a:t>
            </a:r>
            <a:endParaRPr kumimoji="1" lang="en-US" altLang="zh-CN" sz="4400" dirty="0" smtClean="0">
              <a:latin typeface="DengXian" charset="-122"/>
              <a:ea typeface="DengXian" charset="-122"/>
              <a:cs typeface="DengXian" charset="-122"/>
            </a:endParaRPr>
          </a:p>
          <a:p>
            <a:pPr algn="ctr"/>
            <a:endParaRPr kumimoji="1" lang="en-US" altLang="zh-CN" sz="4400" dirty="0">
              <a:latin typeface="DengXian" charset="-122"/>
              <a:ea typeface="DengXian" charset="-122"/>
              <a:cs typeface="DengXian" charset="-122"/>
            </a:endParaRPr>
          </a:p>
          <a:p>
            <a:pPr algn="ctr"/>
            <a:endParaRPr kumimoji="1" lang="zh-CN" altLang="en-US" sz="4400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17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3716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CN" altLang="en-US" dirty="0" smtClean="0">
                <a:solidFill>
                  <a:schemeClr val="tx1"/>
                </a:solidFill>
              </a:rPr>
              <a:t>到大港口距离的重要性</a:t>
            </a:r>
            <a:r>
              <a:rPr kumimoji="1" lang="zh-CN" altLang="en-US" sz="2000" dirty="0">
                <a:latin typeface="FangSong" charset="-122"/>
                <a:ea typeface="FangSong" charset="-122"/>
                <a:cs typeface="FangSong" charset="-122"/>
              </a:rPr>
              <a:t>（陆铭、李鹏飞、钟辉勇，</a:t>
            </a:r>
            <a:r>
              <a:rPr kumimoji="1" lang="en-US" altLang="zh-CN" sz="2000" dirty="0">
                <a:latin typeface="FangSong" charset="-122"/>
                <a:ea typeface="FangSong" charset="-122"/>
                <a:cs typeface="FangSong" charset="-122"/>
              </a:rPr>
              <a:t>2019</a:t>
            </a:r>
            <a:r>
              <a:rPr kumimoji="1" lang="zh-CN" altLang="en-US" sz="2000" dirty="0">
                <a:latin typeface="FangSong" charset="-122"/>
                <a:ea typeface="FangSong" charset="-122"/>
                <a:cs typeface="FangSong" charset="-122"/>
              </a:rPr>
              <a:t>）</a:t>
            </a:r>
            <a:r>
              <a:rPr kumimoji="1" lang="zh-CN" altLang="en-US" sz="5400" dirty="0">
                <a:latin typeface="DengXian" charset="-122"/>
                <a:ea typeface="DengXian" charset="-122"/>
                <a:cs typeface="DengXian" charset="-122"/>
              </a:rPr>
              <a:t/>
            </a:r>
            <a:br>
              <a:rPr kumimoji="1" lang="zh-CN" altLang="en-US" sz="5400" dirty="0">
                <a:latin typeface="DengXian" charset="-122"/>
                <a:ea typeface="DengXian" charset="-122"/>
                <a:cs typeface="DengXian" charset="-122"/>
              </a:rPr>
            </a:br>
            <a:endParaRPr kumimoji="1" lang="zh-CN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419098" y="1028696"/>
          <a:ext cx="11353804" cy="5623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7962"/>
                <a:gridCol w="1323854"/>
                <a:gridCol w="1321583"/>
                <a:gridCol w="1457828"/>
                <a:gridCol w="1457828"/>
                <a:gridCol w="1321583"/>
                <a:gridCol w="1352526"/>
                <a:gridCol w="1290640"/>
              </a:tblGrid>
              <a:tr h="391258">
                <a:tc>
                  <a:txBody>
                    <a:bodyPr/>
                    <a:lstStyle/>
                    <a:p>
                      <a:endParaRPr lang="zh-CN" sz="1800" kern="100" dirty="0">
                        <a:effectLst/>
                        <a:latin typeface="DengXian" charset="-122"/>
                        <a:ea typeface="DengXian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(2)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(3)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(4)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(5)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(6)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(7)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7825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变量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2015</a:t>
                      </a:r>
                      <a:r>
                        <a:rPr lang="zh-CN" sz="1600" kern="0" dirty="0">
                          <a:effectLst/>
                        </a:rPr>
                        <a:t>年</a:t>
                      </a:r>
                      <a:r>
                        <a:rPr lang="en-US" sz="1600" kern="0" dirty="0">
                          <a:effectLst/>
                        </a:rPr>
                        <a:t>GDP</a:t>
                      </a:r>
                      <a:r>
                        <a:rPr lang="zh-CN" sz="1600" kern="0" dirty="0">
                          <a:effectLst/>
                        </a:rPr>
                        <a:t>对数</a:t>
                      </a:r>
                      <a:endParaRPr lang="zh-CN" sz="16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2015</a:t>
                      </a:r>
                      <a:r>
                        <a:rPr lang="zh-CN" sz="1600" kern="0" dirty="0">
                          <a:effectLst/>
                        </a:rPr>
                        <a:t>年人均</a:t>
                      </a:r>
                      <a:r>
                        <a:rPr lang="en-US" sz="1600" kern="0" dirty="0">
                          <a:effectLst/>
                        </a:rPr>
                        <a:t>GDP</a:t>
                      </a:r>
                      <a:r>
                        <a:rPr lang="zh-CN" sz="1600" kern="0" dirty="0">
                          <a:effectLst/>
                        </a:rPr>
                        <a:t>对数</a:t>
                      </a:r>
                      <a:endParaRPr lang="zh-CN" sz="16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2000-2015</a:t>
                      </a:r>
                      <a:r>
                        <a:rPr lang="zh-CN" sz="1600" kern="0" dirty="0">
                          <a:effectLst/>
                        </a:rPr>
                        <a:t>年人口净流入数</a:t>
                      </a:r>
                      <a:endParaRPr lang="zh-CN" sz="16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2015</a:t>
                      </a:r>
                      <a:r>
                        <a:rPr lang="zh-CN" sz="1600" kern="0" dirty="0">
                          <a:effectLst/>
                        </a:rPr>
                        <a:t>年转移支付</a:t>
                      </a:r>
                      <a:r>
                        <a:rPr lang="en-US" sz="1600" kern="0" dirty="0">
                          <a:effectLst/>
                        </a:rPr>
                        <a:t>/GDP</a:t>
                      </a:r>
                      <a:endParaRPr lang="zh-CN" sz="16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2003-2013</a:t>
                      </a:r>
                      <a:r>
                        <a:rPr lang="zh-CN" sz="1600" kern="0" dirty="0">
                          <a:effectLst/>
                        </a:rPr>
                        <a:t>年土地份额占比变化</a:t>
                      </a:r>
                      <a:endParaRPr lang="zh-CN" sz="16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2005-2015</a:t>
                      </a:r>
                      <a:r>
                        <a:rPr lang="zh-CN" sz="1600" kern="0" dirty="0">
                          <a:effectLst/>
                        </a:rPr>
                        <a:t>年投资弹性</a:t>
                      </a:r>
                      <a:endParaRPr lang="zh-CN" sz="16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2013</a:t>
                      </a:r>
                      <a:r>
                        <a:rPr lang="zh-CN" sz="1600" kern="0" dirty="0">
                          <a:effectLst/>
                        </a:rPr>
                        <a:t>年房价工资比</a:t>
                      </a:r>
                      <a:endParaRPr lang="zh-CN" sz="16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9125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港口距离（</a:t>
                      </a:r>
                      <a:r>
                        <a:rPr lang="en-US" sz="1800" kern="0">
                          <a:effectLst/>
                        </a:rPr>
                        <a:t>1000km</a:t>
                      </a:r>
                      <a:r>
                        <a:rPr lang="zh-CN" sz="1800" kern="0">
                          <a:effectLst/>
                        </a:rPr>
                        <a:t>）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-1.900***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-2.027***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-604.9***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0.236**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2.260***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-2.335***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-0.170***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9125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(0.489)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(0.293)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(75.06)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(0.105)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(0.365)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(0.305)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(0.0272)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9125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港口距离</a:t>
                      </a:r>
                      <a:r>
                        <a:rPr lang="en-US" sz="1800" kern="0" baseline="30000">
                          <a:effectLst/>
                        </a:rPr>
                        <a:t>2</a:t>
                      </a:r>
                      <a:r>
                        <a:rPr lang="zh-CN" sz="1800" kern="0">
                          <a:effectLst/>
                        </a:rPr>
                        <a:t>（</a:t>
                      </a:r>
                      <a:r>
                        <a:rPr lang="en-US" sz="1800" kern="0">
                          <a:effectLst/>
                        </a:rPr>
                        <a:t>1000</a:t>
                      </a:r>
                      <a:r>
                        <a:rPr lang="en-US" sz="1800" kern="0" baseline="30000">
                          <a:effectLst/>
                        </a:rPr>
                        <a:t>2</a:t>
                      </a:r>
                      <a:r>
                        <a:rPr lang="en-US" sz="1800" kern="0">
                          <a:effectLst/>
                        </a:rPr>
                        <a:t>km</a:t>
                      </a:r>
                      <a:r>
                        <a:rPr lang="zh-CN" sz="1800" kern="0">
                          <a:effectLst/>
                        </a:rPr>
                        <a:t>）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0.319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1.282***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488.0***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-0.0584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-1.947***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1.464***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0.135***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9125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(0.393)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(0.239)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(75.66)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(0.106)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(0.369)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(0.245)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(0.0273)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9125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港口距离</a:t>
                      </a:r>
                      <a:r>
                        <a:rPr lang="en-US" sz="1800" kern="0" baseline="30000">
                          <a:effectLst/>
                        </a:rPr>
                        <a:t>3</a:t>
                      </a:r>
                      <a:r>
                        <a:rPr lang="zh-CN" sz="1800" kern="0">
                          <a:effectLst/>
                        </a:rPr>
                        <a:t>（</a:t>
                      </a:r>
                      <a:r>
                        <a:rPr lang="en-US" sz="1800" kern="0">
                          <a:effectLst/>
                        </a:rPr>
                        <a:t>1000</a:t>
                      </a:r>
                      <a:r>
                        <a:rPr lang="en-US" sz="1800" kern="0" baseline="30000">
                          <a:effectLst/>
                        </a:rPr>
                        <a:t>3</a:t>
                      </a:r>
                      <a:r>
                        <a:rPr lang="en-US" sz="1800" kern="0">
                          <a:effectLst/>
                        </a:rPr>
                        <a:t>km</a:t>
                      </a:r>
                      <a:r>
                        <a:rPr lang="zh-CN" sz="1800" kern="0">
                          <a:effectLst/>
                        </a:rPr>
                        <a:t>）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0.00347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-0.238***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-109.2***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0.0385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0.454***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-0.264***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-0.0319***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9125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(0.0842)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(0.0514)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(20.51)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(0.0289)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(0.101)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(0.0526)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(0.00744)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912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截距项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8.359***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11.41***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222.2***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-0.000245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-0.631***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1.957***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0.154***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91258">
                <a:tc>
                  <a:txBody>
                    <a:bodyPr/>
                    <a:lstStyle/>
                    <a:p>
                      <a:endParaRPr lang="zh-CN" sz="1800" kern="100">
                        <a:effectLst/>
                        <a:latin typeface="DengXian" charset="-122"/>
                        <a:ea typeface="DengXian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(0.160)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(0.0947)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(19.8)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(0.0277)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(0.0963)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(0.1)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(0.00721)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912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观测值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336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330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286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285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283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336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276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912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R</a:t>
                      </a:r>
                      <a:r>
                        <a:rPr lang="zh-CN" sz="1800" kern="0">
                          <a:effectLst/>
                        </a:rPr>
                        <a:t>方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0.394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0.199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0.255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0.456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0.142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0.215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0.202</a:t>
                      </a:r>
                      <a:endParaRPr lang="zh-CN" sz="18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2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4377" y="17456"/>
            <a:ext cx="10515600" cy="1325563"/>
          </a:xfrm>
        </p:spPr>
        <p:txBody>
          <a:bodyPr/>
          <a:lstStyle/>
          <a:p>
            <a:r>
              <a:rPr kumimoji="1" lang="zh-CN" altLang="en-US" dirty="0" smtClean="0">
                <a:solidFill>
                  <a:schemeClr val="tx1"/>
                </a:solidFill>
              </a:rPr>
              <a:t>到国家级中心城市的距离的重要性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/>
          </p:nvPr>
        </p:nvGraphicFramePr>
        <p:xfrm>
          <a:off x="714377" y="1171574"/>
          <a:ext cx="11001376" cy="551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7756"/>
                <a:gridCol w="1327660"/>
                <a:gridCol w="1327660"/>
                <a:gridCol w="1327660"/>
                <a:gridCol w="1327660"/>
                <a:gridCol w="1327660"/>
                <a:gridCol w="1327660"/>
                <a:gridCol w="1327660"/>
              </a:tblGrid>
              <a:tr h="4012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(1)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(2)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(3)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(4)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(5)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(6)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(7)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</a:tr>
              <a:tr h="17414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变量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2015</a:t>
                      </a:r>
                      <a:r>
                        <a:rPr lang="zh-CN" sz="1800" kern="0">
                          <a:effectLst/>
                        </a:rPr>
                        <a:t>年</a:t>
                      </a:r>
                      <a:r>
                        <a:rPr lang="en-US" sz="1800" kern="0">
                          <a:effectLst/>
                        </a:rPr>
                        <a:t>GDP</a:t>
                      </a:r>
                      <a:r>
                        <a:rPr lang="zh-CN" sz="1800" kern="0">
                          <a:effectLst/>
                        </a:rPr>
                        <a:t>对数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2015</a:t>
                      </a:r>
                      <a:r>
                        <a:rPr lang="zh-CN" sz="1800" kern="0" dirty="0">
                          <a:effectLst/>
                        </a:rPr>
                        <a:t>年人均</a:t>
                      </a:r>
                      <a:r>
                        <a:rPr lang="en-US" sz="1800" kern="0" dirty="0">
                          <a:effectLst/>
                        </a:rPr>
                        <a:t>GDP</a:t>
                      </a:r>
                      <a:r>
                        <a:rPr lang="zh-CN" sz="1800" kern="0" dirty="0">
                          <a:effectLst/>
                        </a:rPr>
                        <a:t>对数</a:t>
                      </a:r>
                      <a:endParaRPr lang="zh-CN" sz="18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2000-2015</a:t>
                      </a:r>
                      <a:r>
                        <a:rPr lang="zh-CN" sz="1800" kern="0" dirty="0">
                          <a:effectLst/>
                        </a:rPr>
                        <a:t>年人口净流入数</a:t>
                      </a:r>
                      <a:endParaRPr lang="zh-CN" sz="18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2015</a:t>
                      </a:r>
                      <a:r>
                        <a:rPr lang="zh-CN" sz="1800" kern="0">
                          <a:effectLst/>
                        </a:rPr>
                        <a:t>年转移支付</a:t>
                      </a:r>
                      <a:r>
                        <a:rPr lang="en-US" sz="1800" kern="0">
                          <a:effectLst/>
                        </a:rPr>
                        <a:t>/GDP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2003-2013</a:t>
                      </a:r>
                      <a:r>
                        <a:rPr lang="zh-CN" sz="1800" kern="0">
                          <a:effectLst/>
                        </a:rPr>
                        <a:t>年土地份额占比变化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2005-2015</a:t>
                      </a:r>
                      <a:r>
                        <a:rPr lang="zh-CN" sz="1800" kern="0">
                          <a:effectLst/>
                        </a:rPr>
                        <a:t>年投资弹性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2013</a:t>
                      </a:r>
                      <a:r>
                        <a:rPr lang="zh-CN" sz="1800" kern="0">
                          <a:effectLst/>
                        </a:rPr>
                        <a:t>年房价工资比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</a:tr>
              <a:tr h="40123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到大城市距离（</a:t>
                      </a: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1000km</a:t>
                      </a: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）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-2.463***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-0.121*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-201.6***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0.222***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0.710***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-0.703***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-0.0236***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467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(0.314)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(0.0642)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(43.38)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(0.0265)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(0.201)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(0.195)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(0.00613)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123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到大城市距离</a:t>
                      </a:r>
                      <a:r>
                        <a:rPr lang="en-US" sz="1800" kern="0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（</a:t>
                      </a: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1000</a:t>
                      </a:r>
                      <a:r>
                        <a:rPr lang="en-US" sz="1800" kern="0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km</a:t>
                      </a: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）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0.702***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97.10***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-0.333***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0.258***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</a:tr>
              <a:tr h="4467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(0.141)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(26.24)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(0.121)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(0.0878)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</a:tr>
              <a:tr h="4012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截距项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8.012***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10.71***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95.59***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0.0627***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-0.191***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1.310***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0.111***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</a:tr>
              <a:tr h="4012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(0.107)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(0.0431)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(12.38)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(0.0134)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(0.0572)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(0.0668)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(0.00312)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</a:tr>
              <a:tr h="4012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观测值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336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330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286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285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283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336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276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</a:tr>
              <a:tr h="4012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方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0.253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0.011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0.077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0.198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0.047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0.043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0.051</a:t>
                      </a:r>
                      <a:endParaRPr lang="zh-CN" sz="18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33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700090" y="-393191"/>
          <a:ext cx="10858500" cy="7406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8550"/>
                <a:gridCol w="1954850"/>
                <a:gridCol w="2171700"/>
                <a:gridCol w="2171700"/>
                <a:gridCol w="2171700"/>
              </a:tblGrid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(1)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(2)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(3)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(4)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变量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2016</a:t>
                      </a:r>
                      <a:r>
                        <a:rPr lang="zh-CN" sz="1800" kern="0" dirty="0">
                          <a:solidFill>
                            <a:srgbClr val="FF0000"/>
                          </a:solidFill>
                          <a:effectLst/>
                        </a:rPr>
                        <a:t>年城市债务</a:t>
                      </a: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/GDP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2015</a:t>
                      </a: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年城市债务</a:t>
                      </a: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/GDP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1.061***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(0.0144)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2014</a:t>
                      </a: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年城市债务</a:t>
                      </a: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/GDP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1.166***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(0.0262)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bg1"/>
                          </a:solidFill>
                          <a:effectLst/>
                        </a:rPr>
                        <a:t>2013</a:t>
                      </a:r>
                      <a:r>
                        <a:rPr lang="zh-CN" sz="1800" kern="0">
                          <a:solidFill>
                            <a:schemeClr val="bg1"/>
                          </a:solidFill>
                          <a:effectLst/>
                        </a:rPr>
                        <a:t>年城市债务</a:t>
                      </a:r>
                      <a:r>
                        <a:rPr lang="en-US" sz="1800" kern="0">
                          <a:solidFill>
                            <a:schemeClr val="bg1"/>
                          </a:solidFill>
                          <a:effectLst/>
                        </a:rPr>
                        <a:t>/GDP</a:t>
                      </a:r>
                      <a:endParaRPr lang="zh-CN" sz="1800" kern="10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1.247***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800" kern="10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(0.0365)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bg1"/>
                          </a:solidFill>
                          <a:effectLst/>
                        </a:rPr>
                        <a:t>2012</a:t>
                      </a:r>
                      <a:r>
                        <a:rPr lang="zh-CN" sz="1800" kern="0">
                          <a:solidFill>
                            <a:schemeClr val="bg1"/>
                          </a:solidFill>
                          <a:effectLst/>
                        </a:rPr>
                        <a:t>年城市债务</a:t>
                      </a:r>
                      <a:r>
                        <a:rPr lang="en-US" sz="1800" kern="0">
                          <a:solidFill>
                            <a:schemeClr val="bg1"/>
                          </a:solidFill>
                          <a:effectLst/>
                        </a:rPr>
                        <a:t>/GDP</a:t>
                      </a:r>
                      <a:endParaRPr lang="zh-CN" sz="1800" kern="10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1.300***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800" kern="10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(0.0439)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bg1"/>
                          </a:solidFill>
                          <a:effectLst/>
                        </a:rPr>
                        <a:t>2014</a:t>
                      </a:r>
                      <a:r>
                        <a:rPr lang="zh-CN" sz="1800" kern="0">
                          <a:solidFill>
                            <a:schemeClr val="bg1"/>
                          </a:solidFill>
                          <a:effectLst/>
                        </a:rPr>
                        <a:t>年转移支付</a:t>
                      </a:r>
                      <a:r>
                        <a:rPr lang="en-US" sz="1800" kern="0">
                          <a:solidFill>
                            <a:schemeClr val="bg1"/>
                          </a:solidFill>
                          <a:effectLst/>
                        </a:rPr>
                        <a:t>/GDP</a:t>
                      </a:r>
                      <a:endParaRPr lang="zh-CN" sz="1800" kern="10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0.0186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0.0877***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0.0995**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0.131***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800" kern="10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(0.0203)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(0.0324)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(0.0407)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(0.0459)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accent2"/>
                          </a:solidFill>
                          <a:effectLst/>
                        </a:rPr>
                        <a:t>2005-2015</a:t>
                      </a:r>
                      <a:r>
                        <a:rPr lang="zh-CN" sz="1800" b="1" kern="0" dirty="0">
                          <a:solidFill>
                            <a:schemeClr val="accent2"/>
                          </a:solidFill>
                          <a:effectLst/>
                        </a:rPr>
                        <a:t>年投资弹性</a:t>
                      </a:r>
                      <a:endParaRPr lang="zh-CN" sz="1800" b="1" kern="100" dirty="0">
                        <a:solidFill>
                          <a:schemeClr val="accent2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-1.222**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-2.084**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-2.550**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FF0000"/>
                          </a:solidFill>
                          <a:effectLst/>
                        </a:rPr>
                        <a:t>-2.489**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(0.525)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(0.839)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(1.055)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(1.182)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bg1"/>
                          </a:solidFill>
                          <a:effectLst/>
                        </a:rPr>
                        <a:t>截距项</a:t>
                      </a:r>
                      <a:endParaRPr lang="zh-CN" sz="1800" kern="10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2.884***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3.938***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6.224***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7.547***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800" kern="10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(0.856)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(1.366)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(1.700)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(1.903)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36351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观测值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238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238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238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234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  <a:tr h="4051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r>
                        <a:rPr lang="zh-CN" sz="1800" kern="0" dirty="0">
                          <a:solidFill>
                            <a:schemeClr val="bg1"/>
                          </a:solidFill>
                          <a:effectLst/>
                        </a:rPr>
                        <a:t>方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0.959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0.894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0.833</a:t>
                      </a:r>
                      <a:endParaRPr lang="zh-CN" sz="1800" kern="10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0.792</a:t>
                      </a:r>
                      <a:endParaRPr lang="zh-CN" sz="1800" kern="100" dirty="0">
                        <a:effectLst/>
                        <a:latin typeface="DengXian" charset="-122"/>
                        <a:ea typeface="DengXian" charset="-122"/>
                        <a:cs typeface="Times New Roman" charset="0"/>
                      </a:endParaRPr>
                    </a:p>
                  </a:txBody>
                  <a:tcPr marL="47625" marR="4762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266080"/>
            <a:ext cx="10058400" cy="1371600"/>
          </a:xfrm>
        </p:spPr>
        <p:txBody>
          <a:bodyPr rtlCol="0"/>
          <a:lstStyle/>
          <a:p>
            <a:pPr lvl="0">
              <a:defRPr/>
            </a:pPr>
            <a:r>
              <a:rPr lang="zh-CN" altLang="en-US" dirty="0" smtClean="0">
                <a:solidFill>
                  <a:srgbClr val="0000FF"/>
                </a:solidFill>
              </a:rPr>
              <a:t>如火如荼的“新城”</a:t>
            </a:r>
            <a:r>
              <a:rPr lang="zh-CN" altLang="en-US" sz="2000" dirty="0" smtClean="0">
                <a:solidFill>
                  <a:srgbClr val="0000FF"/>
                </a:solidFill>
              </a:rPr>
              <a:t>（常晨、陆铭，</a:t>
            </a:r>
            <a:r>
              <a:rPr lang="en-US" altLang="zh-CN" sz="2000" dirty="0" smtClean="0">
                <a:solidFill>
                  <a:srgbClr val="0000FF"/>
                </a:solidFill>
              </a:rPr>
              <a:t>2017)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66800" y="1637679"/>
            <a:ext cx="10058400" cy="4798979"/>
          </a:xfrm>
          <a:extLst/>
        </p:spPr>
        <p:txBody>
          <a:bodyPr>
            <a:normAutofit/>
          </a:bodyPr>
          <a:lstStyle/>
          <a:p>
            <a:pPr lvl="4">
              <a:buFont typeface="Wingdings" panose="05000000000000000000" pitchFamily="2" charset="2"/>
              <a:buChar char="§"/>
              <a:defRPr/>
            </a:pPr>
            <a:endParaRPr lang="en-US" altLang="zh-CN" sz="1050" dirty="0" smtClean="0">
              <a:latin typeface="+mj-ea"/>
              <a:ea typeface="+mj-ea"/>
              <a:cs typeface="KaiTi" charset="-122"/>
            </a:endParaRPr>
          </a:p>
          <a:p>
            <a:r>
              <a:rPr lang="zh-CN" altLang="en-US" sz="3200" dirty="0">
                <a:latin typeface="KaiTi" charset="-122"/>
                <a:ea typeface="KaiTi" charset="-122"/>
                <a:cs typeface="KaiTi" charset="-122"/>
              </a:rPr>
              <a:t>土地城市化快于人口城市化 </a:t>
            </a:r>
            <a:r>
              <a:rPr lang="en-US" altLang="zh-CN" sz="2400" dirty="0">
                <a:latin typeface="KaiTi" charset="-122"/>
                <a:ea typeface="KaiTi" charset="-122"/>
                <a:cs typeface="KaiTi" charset="-122"/>
              </a:rPr>
              <a:t>(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陆铭，</a:t>
            </a:r>
            <a:r>
              <a:rPr lang="en-US" altLang="zh-CN" sz="2400" dirty="0">
                <a:latin typeface="KaiTi" charset="-122"/>
                <a:ea typeface="KaiTi" charset="-122"/>
                <a:cs typeface="KaiTi" charset="-122"/>
              </a:rPr>
              <a:t>2011)</a:t>
            </a:r>
          </a:p>
          <a:p>
            <a:endParaRPr lang="en-US" altLang="zh-CN" sz="2400" dirty="0"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3200" dirty="0">
                <a:latin typeface="KaiTi" charset="-122"/>
                <a:ea typeface="KaiTi" charset="-122"/>
                <a:cs typeface="KaiTi" charset="-122"/>
              </a:rPr>
              <a:t>新城</a:t>
            </a:r>
            <a:r>
              <a:rPr lang="zh-CN" altLang="en-US" sz="3200" dirty="0" smtClean="0">
                <a:latin typeface="KaiTi" charset="-122"/>
                <a:ea typeface="KaiTi" charset="-122"/>
                <a:cs typeface="KaiTi" charset="-122"/>
              </a:rPr>
              <a:t>建设热潮</a:t>
            </a:r>
            <a:endParaRPr lang="en-US" altLang="zh-CN" sz="3200" dirty="0" smtClean="0">
              <a:latin typeface="KaiTi" charset="-122"/>
              <a:ea typeface="KaiTi" charset="-122"/>
              <a:cs typeface="KaiTi" charset="-122"/>
            </a:endParaRPr>
          </a:p>
          <a:p>
            <a:pPr lvl="1"/>
            <a:r>
              <a:rPr lang="zh-CN" altLang="en-US" sz="2200" dirty="0" smtClean="0">
                <a:latin typeface="KaiTi" charset="-122"/>
                <a:ea typeface="KaiTi" charset="-122"/>
                <a:cs typeface="KaiTi" charset="-122"/>
              </a:rPr>
              <a:t>截至</a:t>
            </a:r>
            <a:r>
              <a:rPr lang="en-US" altLang="zh-CN" sz="2200" dirty="0">
                <a:latin typeface="KaiTi" charset="-122"/>
                <a:ea typeface="KaiTi" charset="-122"/>
                <a:cs typeface="KaiTi" charset="-122"/>
              </a:rPr>
              <a:t>2011</a:t>
            </a:r>
            <a:r>
              <a:rPr lang="zh-CN" altLang="en-US" sz="2200" dirty="0">
                <a:latin typeface="KaiTi" charset="-122"/>
                <a:ea typeface="KaiTi" charset="-122"/>
                <a:cs typeface="KaiTi" charset="-122"/>
              </a:rPr>
              <a:t>年</a:t>
            </a:r>
            <a:r>
              <a:rPr lang="en-US" altLang="zh-CN" sz="2200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lang="zh-CN" altLang="en-US" sz="2200" dirty="0">
                <a:latin typeface="KaiTi" charset="-122"/>
                <a:ea typeface="KaiTi" charset="-122"/>
                <a:cs typeface="KaiTi" charset="-122"/>
              </a:rPr>
              <a:t> 建有</a:t>
            </a:r>
            <a:r>
              <a:rPr lang="en-US" altLang="zh-CN" sz="2200" dirty="0">
                <a:latin typeface="KaiTi" charset="-122"/>
                <a:ea typeface="KaiTi" charset="-122"/>
                <a:cs typeface="KaiTi" charset="-122"/>
              </a:rPr>
              <a:t>2957</a:t>
            </a:r>
            <a:r>
              <a:rPr lang="zh-CN" altLang="en-US" sz="2200" dirty="0">
                <a:latin typeface="KaiTi" charset="-122"/>
                <a:ea typeface="KaiTi" charset="-122"/>
                <a:cs typeface="KaiTi" charset="-122"/>
              </a:rPr>
              <a:t>个广义新城，规划面积超过</a:t>
            </a:r>
            <a:r>
              <a:rPr lang="en-US" altLang="zh-CN" sz="2200" dirty="0">
                <a:latin typeface="KaiTi" charset="-122"/>
                <a:ea typeface="KaiTi" charset="-122"/>
                <a:cs typeface="KaiTi" charset="-122"/>
              </a:rPr>
              <a:t>10</a:t>
            </a:r>
            <a:r>
              <a:rPr lang="zh-CN" altLang="en-US" sz="2200" dirty="0">
                <a:latin typeface="KaiTi" charset="-122"/>
                <a:ea typeface="KaiTi" charset="-122"/>
                <a:cs typeface="KaiTi" charset="-122"/>
              </a:rPr>
              <a:t>万平方公里</a:t>
            </a:r>
            <a:endParaRPr lang="en-US" altLang="zh-CN" sz="2200" dirty="0">
              <a:latin typeface="KaiTi" charset="-122"/>
              <a:ea typeface="KaiTi" charset="-122"/>
              <a:cs typeface="KaiTi" charset="-122"/>
            </a:endParaRPr>
          </a:p>
          <a:p>
            <a:pPr lvl="1"/>
            <a:r>
              <a:rPr lang="en-US" altLang="zh-CN" sz="2400" dirty="0">
                <a:latin typeface="KaiTi" charset="-122"/>
                <a:ea typeface="KaiTi" charset="-122"/>
                <a:cs typeface="KaiTi" charset="-122"/>
              </a:rPr>
              <a:t>545 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个狭义新城，规划面积</a:t>
            </a:r>
            <a:r>
              <a:rPr lang="en-US" altLang="zh-CN" sz="36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6.9</a:t>
            </a:r>
            <a:r>
              <a:rPr lang="zh-CN" altLang="en-US" sz="36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万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平方公里</a:t>
            </a:r>
            <a:endParaRPr lang="en-US" altLang="zh-CN" sz="2400" dirty="0">
              <a:latin typeface="KaiTi" charset="-122"/>
              <a:ea typeface="KaiTi" charset="-122"/>
              <a:cs typeface="KaiTi" charset="-122"/>
            </a:endParaRPr>
          </a:p>
          <a:p>
            <a:pPr lvl="1"/>
            <a:r>
              <a:rPr lang="zh-CN" altLang="en-US" sz="2400" dirty="0" smtClean="0">
                <a:latin typeface="KaiTi" charset="-122"/>
                <a:ea typeface="KaiTi" charset="-122"/>
                <a:cs typeface="KaiTi" charset="-122"/>
              </a:rPr>
              <a:t>我们自己的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新城统计数据中， </a:t>
            </a:r>
            <a:endParaRPr lang="en-US" altLang="zh-CN" sz="2400" dirty="0">
              <a:latin typeface="KaiTi" charset="-122"/>
              <a:ea typeface="KaiTi" charset="-122"/>
              <a:cs typeface="KaiTi" charset="-122"/>
            </a:endParaRPr>
          </a:p>
          <a:p>
            <a:pPr lvl="2"/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纳入规划的新城有</a:t>
            </a:r>
            <a:r>
              <a:rPr lang="en-US" altLang="zh-CN" sz="2400" dirty="0">
                <a:latin typeface="KaiTi" charset="-122"/>
                <a:ea typeface="KaiTi" charset="-122"/>
                <a:cs typeface="KaiTi" charset="-122"/>
              </a:rPr>
              <a:t>675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个，查到规划指标的新城</a:t>
            </a:r>
            <a:r>
              <a:rPr lang="en-US" altLang="zh-CN" sz="2400" dirty="0">
                <a:latin typeface="KaiTi" charset="-122"/>
                <a:ea typeface="KaiTi" charset="-122"/>
                <a:cs typeface="KaiTi" charset="-122"/>
              </a:rPr>
              <a:t>458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个，</a:t>
            </a:r>
            <a:endParaRPr lang="en-US" altLang="zh-CN" sz="2400" dirty="0">
              <a:latin typeface="KaiTi" charset="-122"/>
              <a:ea typeface="KaiTi" charset="-122"/>
              <a:cs typeface="KaiTi" charset="-122"/>
            </a:endParaRPr>
          </a:p>
          <a:p>
            <a:pPr lvl="2"/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截至</a:t>
            </a:r>
            <a:r>
              <a:rPr lang="en-US" altLang="zh-CN" sz="2400" dirty="0">
                <a:latin typeface="KaiTi" charset="-122"/>
                <a:ea typeface="KaiTi" charset="-122"/>
                <a:cs typeface="KaiTi" charset="-122"/>
              </a:rPr>
              <a:t>2014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年，</a:t>
            </a:r>
            <a:r>
              <a:rPr lang="en-US" altLang="zh-CN" sz="36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272</a:t>
            </a:r>
            <a:r>
              <a:rPr lang="zh-CN" altLang="en-US" sz="36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个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城市建有新城</a:t>
            </a:r>
            <a:r>
              <a:rPr lang="zh-CN" altLang="en-US" sz="2400" dirty="0" smtClean="0">
                <a:latin typeface="KaiTi" charset="-122"/>
                <a:ea typeface="KaiTi" charset="-122"/>
                <a:cs typeface="KaiTi" charset="-122"/>
              </a:rPr>
              <a:t>，规划人口</a:t>
            </a:r>
            <a:r>
              <a:rPr lang="en-US" altLang="zh-CN" sz="36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1.93</a:t>
            </a:r>
            <a:r>
              <a:rPr lang="zh-CN" altLang="en-US" sz="36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亿</a:t>
            </a:r>
            <a:endParaRPr lang="en-US" altLang="zh-CN" sz="36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lvl="2"/>
            <a:r>
              <a:rPr lang="en-US" altLang="zh-CN" sz="36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77.8%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的面积和</a:t>
            </a:r>
            <a:r>
              <a:rPr lang="en-US" altLang="zh-CN" sz="2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71.8%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的人口是</a:t>
            </a:r>
            <a:r>
              <a:rPr lang="en-US" altLang="zh-CN" sz="2400" dirty="0">
                <a:latin typeface="KaiTi" charset="-122"/>
                <a:ea typeface="KaiTi" charset="-122"/>
                <a:cs typeface="KaiTi" charset="-122"/>
              </a:rPr>
              <a:t>2008</a:t>
            </a:r>
            <a:r>
              <a:rPr lang="zh-CN" altLang="en-US" sz="2400" dirty="0">
                <a:latin typeface="KaiTi" charset="-122"/>
                <a:ea typeface="KaiTi" charset="-122"/>
                <a:cs typeface="KaiTi" charset="-122"/>
              </a:rPr>
              <a:t>年及以后设立</a:t>
            </a:r>
            <a:r>
              <a:rPr lang="zh-CN" altLang="en-US" sz="2400" dirty="0" smtClean="0"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2400" dirty="0">
              <a:latin typeface="KaiTi" charset="-122"/>
              <a:ea typeface="KaiTi" charset="-122"/>
              <a:cs typeface="KaiTi" charset="-122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11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cs typeface="Times New Roman" panose="02020603050405020304" pitchFamily="18" charset="0"/>
              </a:rPr>
              <a:t>“</a:t>
            </a:r>
            <a:r>
              <a:rPr lang="zh-CN" altLang="en-US" b="1" dirty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远、大</a:t>
            </a:r>
            <a:r>
              <a:rPr lang="zh-CN" altLang="en-US" dirty="0">
                <a:latin typeface="+mj-ea"/>
                <a:cs typeface="Times New Roman" panose="02020603050405020304" pitchFamily="18" charset="0"/>
              </a:rPr>
              <a:t>”的新城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95600" y="1825625"/>
            <a:ext cx="8458200" cy="4351338"/>
          </a:xfrm>
        </p:spPr>
        <p:txBody>
          <a:bodyPr anchor="ctr"/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规划的平均值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面积</a:t>
            </a:r>
            <a:r>
              <a:rPr lang="en-US" altLang="zh-CN" sz="4400" kern="100" dirty="0" smtClean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114.8</a:t>
            </a:r>
            <a:r>
              <a:rPr lang="zh-CN" altLang="en-US" kern="100" dirty="0" smtClean="0">
                <a:latin typeface="KaiTi" charset="-122"/>
                <a:ea typeface="KaiTi" charset="-122"/>
                <a:cs typeface="KaiTi" charset="-122"/>
              </a:rPr>
              <a:t>平方公里</a:t>
            </a:r>
            <a:endParaRPr lang="zh-CN" altLang="zh-CN" kern="100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人口</a:t>
            </a:r>
            <a:r>
              <a:rPr kumimoji="1" lang="en-US" altLang="zh-CN" sz="4400" dirty="0" smtClean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42.5</a:t>
            </a:r>
            <a:r>
              <a:rPr kumimoji="1" lang="zh-CN" altLang="en-US" sz="4400" dirty="0" smtClean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万</a:t>
            </a:r>
            <a:endParaRPr kumimoji="1" lang="en-US" altLang="zh-CN" sz="4400" dirty="0" smtClean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到老城距离</a:t>
            </a:r>
            <a:r>
              <a:rPr kumimoji="1" lang="en-US" altLang="zh-CN" sz="4400" dirty="0" smtClean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25</a:t>
            </a:r>
            <a:r>
              <a:rPr kumimoji="1" lang="zh-CN" altLang="en-US" sz="4400" dirty="0" smtClean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公里</a:t>
            </a:r>
            <a:endParaRPr kumimoji="1" lang="zh-CN" altLang="en-US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272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74825" y="6169025"/>
            <a:ext cx="8672513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400" dirty="0">
                <a:latin typeface="+mn-lt"/>
                <a:ea typeface="+mn-ea"/>
                <a:cs typeface="+mn-cs"/>
              </a:rPr>
              <a:t>全国各城市城投债发行和新城新区开建的分年情况</a:t>
            </a:r>
            <a:endParaRPr lang="zh-CN" altLang="en-US" sz="2400" dirty="0">
              <a:latin typeface="+mj-lt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7" name="图表 6">
            <a:extLst>
              <a:ext uri="{FF2B5EF4-FFF2-40B4-BE49-F238E27FC236}"/>
            </a:extLst>
          </p:cNvPr>
          <p:cNvGraphicFramePr/>
          <p:nvPr/>
        </p:nvGraphicFramePr>
        <p:xfrm>
          <a:off x="692726" y="193964"/>
          <a:ext cx="10834255" cy="5860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16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71601" y="203200"/>
            <a:ext cx="995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200" dirty="0">
                <a:ea typeface="+mn-ea"/>
                <a:cs typeface="+mn-cs"/>
              </a:rPr>
              <a:t>各地城投债发行量和新城</a:t>
            </a:r>
            <a:r>
              <a:rPr lang="zh-CN" altLang="zh-CN" sz="3200">
                <a:ea typeface="+mn-ea"/>
                <a:cs typeface="+mn-cs"/>
              </a:rPr>
              <a:t>规划</a:t>
            </a:r>
            <a:r>
              <a:rPr lang="zh-CN" altLang="zh-CN" sz="3200" smtClean="0">
                <a:ea typeface="+mn-ea"/>
                <a:cs typeface="+mn-cs"/>
              </a:rPr>
              <a:t>面积</a:t>
            </a:r>
            <a:r>
              <a:rPr lang="zh-CN" altLang="en-US" sz="3200" smtClean="0">
                <a:ea typeface="+mn-ea"/>
                <a:cs typeface="+mn-cs"/>
              </a:rPr>
              <a:t>正相关</a:t>
            </a:r>
            <a:r>
              <a:rPr lang="zh-CN" altLang="zh-CN" sz="3200" smtClean="0">
                <a:ea typeface="+mn-ea"/>
                <a:cs typeface="+mn-cs"/>
              </a:rPr>
              <a:t>（</a:t>
            </a:r>
            <a:r>
              <a:rPr lang="en-US" altLang="zh-CN" sz="3200" dirty="0">
                <a:ea typeface="+mn-ea"/>
                <a:cs typeface="+mn-cs"/>
              </a:rPr>
              <a:t>2013</a:t>
            </a:r>
            <a:r>
              <a:rPr lang="zh-CN" altLang="zh-CN" sz="3200" dirty="0">
                <a:ea typeface="+mn-ea"/>
                <a:cs typeface="+mn-cs"/>
              </a:rPr>
              <a:t>年）</a:t>
            </a:r>
            <a:endParaRPr lang="zh-CN" altLang="en-US" sz="3200" dirty="0">
              <a:latin typeface="+mj-lt"/>
              <a:ea typeface="+mn-ea"/>
              <a:cs typeface="+mn-cs"/>
            </a:endParaRPr>
          </a:p>
        </p:txBody>
      </p:sp>
      <p:pic>
        <p:nvPicPr>
          <p:cNvPr id="27650" name="图片 5" descr="C:\Users\vincent_chang\Desktop\新城建设1\新全样本\paper2\l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003300"/>
            <a:ext cx="7502525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2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944563" y="14288"/>
            <a:ext cx="10515600" cy="1325562"/>
          </a:xfrm>
        </p:spPr>
        <p:txBody>
          <a:bodyPr/>
          <a:lstStyle/>
          <a:p>
            <a:pPr algn="ctr" eaLnBrk="1" hangingPunct="1"/>
            <a:r>
              <a:rPr lang="zh-CN" altLang="en-US" sz="3600"/>
              <a:t>内地省份的城投债占比份额</a:t>
            </a:r>
          </a:p>
        </p:txBody>
      </p:sp>
      <p:pic>
        <p:nvPicPr>
          <p:cNvPr id="34818" name="图片 3" descr="C:\Users\Alex\Desktop\画图（城投债）\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171575"/>
            <a:ext cx="9571038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6202363" y="4010025"/>
            <a:ext cx="1944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sz="1800">
                <a:solidFill>
                  <a:srgbClr val="FF0000"/>
                </a:solidFill>
                <a:latin typeface="Arial" charset="0"/>
                <a:ea typeface="宋体" charset="-122"/>
                <a:cs typeface="宋体" charset="-122"/>
              </a:rPr>
              <a:t>发债规模占比</a:t>
            </a:r>
            <a:endParaRPr lang="en-US" altLang="zh-CN" sz="1800">
              <a:solidFill>
                <a:srgbClr val="FF0000"/>
              </a:solidFill>
              <a:latin typeface="Arial" charset="0"/>
              <a:ea typeface="宋体" charset="-122"/>
              <a:cs typeface="宋体" charset="-122"/>
            </a:endParaRPr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3935413" y="3141663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sz="1800">
                <a:solidFill>
                  <a:srgbClr val="0000FF"/>
                </a:solidFill>
                <a:latin typeface="Arial" charset="0"/>
                <a:ea typeface="宋体" charset="-122"/>
                <a:cs typeface="宋体" charset="-122"/>
              </a:rPr>
              <a:t>发债支数占比</a:t>
            </a:r>
            <a:endParaRPr lang="en-US" altLang="zh-CN" sz="1800">
              <a:solidFill>
                <a:srgbClr val="0000FF"/>
              </a:solidFill>
              <a:latin typeface="Arial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99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57" y="1268413"/>
            <a:ext cx="8937171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81200" y="-1746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40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欠</a:t>
            </a:r>
            <a:r>
              <a:rPr lang="zh-CN" altLang="en-US" sz="40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发达省份债务负担更重</a:t>
            </a:r>
            <a:endParaRPr lang="zh-CN" altLang="en-US" sz="4000" b="1" kern="0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2317024">
            <a:off x="7040203" y="3141515"/>
            <a:ext cx="2731776" cy="2216150"/>
          </a:xfrm>
          <a:prstGeom prst="ellipse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 rot="2563688">
            <a:off x="1926765" y="1359319"/>
            <a:ext cx="3472543" cy="2820794"/>
          </a:xfrm>
          <a:prstGeom prst="ellipse">
            <a:avLst/>
          </a:prstGeom>
          <a:solidFill>
            <a:srgbClr val="FF00FF">
              <a:alpha val="1411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892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997200" y="1203960"/>
                <a:ext cx="8356600" cy="4973003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2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zh-CN" altLang="en-US" sz="5200" i="1">
                            <a:latin typeface="Cambria Math" panose="02040503050406030204" pitchFamily="18" charset="0"/>
                          </a:rPr>
                          <m:t>债务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5200" i="1">
                            <a:latin typeface="Cambria Math" panose="02040503050406030204" pitchFamily="18" charset="0"/>
                          </a:rPr>
                          <m:t>GDP</m:t>
                        </m:r>
                      </m:den>
                    </m:f>
                  </m:oMath>
                </a14:m>
                <a:r>
                  <a:rPr lang="en-US" altLang="zh-CN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400" i="1" dirty="0" smtClean="0"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zh-CN" altLang="en-US" sz="4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投入</m:t>
                        </m:r>
                      </m:num>
                      <m:den>
                        <m:r>
                          <a:rPr lang="zh-CN" altLang="en-US" sz="4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产出</m:t>
                        </m:r>
                      </m:den>
                    </m:f>
                  </m:oMath>
                </a14:m>
                <a:endParaRPr lang="en-US" altLang="zh-CN" sz="4400" dirty="0"/>
              </a:p>
              <a:p>
                <a:r>
                  <a:rPr lang="en-US" altLang="zh-CN" sz="3200" dirty="0"/>
                  <a:t> </a:t>
                </a:r>
              </a:p>
              <a:p>
                <a:endParaRPr lang="en-US" altLang="zh-CN" sz="3200" dirty="0"/>
              </a:p>
              <a:p>
                <a:r>
                  <a:rPr lang="en-US" altLang="zh-CN" sz="4800" dirty="0"/>
                  <a:t> </a:t>
                </a:r>
                <a:r>
                  <a:rPr lang="zh-CN" altLang="en-US" sz="4800" dirty="0" smtClean="0"/>
                  <a:t>效率</a:t>
                </a:r>
                <a:r>
                  <a:rPr lang="en-US" altLang="zh-CN" sz="4800" dirty="0" smtClean="0"/>
                  <a:t>? </a:t>
                </a:r>
                <a:endParaRPr lang="en-US" altLang="zh-CN" sz="4800" dirty="0"/>
              </a:p>
              <a:p>
                <a:pPr lvl="1"/>
                <a:r>
                  <a:rPr lang="zh-CN" altLang="en-US" sz="4400" dirty="0"/>
                  <a:t> </a:t>
                </a:r>
                <a:r>
                  <a:rPr lang="zh-CN" altLang="en-US" sz="4400" dirty="0" smtClean="0"/>
                  <a:t>选址</a:t>
                </a:r>
                <a:endParaRPr lang="en-US" altLang="zh-CN" sz="4000" dirty="0" smtClean="0"/>
              </a:p>
              <a:p>
                <a:pPr lvl="1"/>
                <a:r>
                  <a:rPr lang="zh-CN" altLang="en-US" sz="4000" dirty="0" smtClean="0"/>
                  <a:t> </a:t>
                </a:r>
                <a:r>
                  <a:rPr lang="zh-CN" altLang="en-US" sz="4000" dirty="0" smtClean="0">
                    <a:solidFill>
                      <a:srgbClr val="FF0000"/>
                    </a:solidFill>
                  </a:rPr>
                  <a:t>距离</a:t>
                </a:r>
                <a:endParaRPr lang="en-US" altLang="zh-CN" sz="40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zh-CN" altLang="en-US" sz="4000" dirty="0" smtClean="0">
                    <a:solidFill>
                      <a:srgbClr val="FF0000"/>
                    </a:solidFill>
                  </a:rPr>
                  <a:t> 密度 </a:t>
                </a:r>
                <a:endParaRPr lang="en-US" altLang="zh-C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7200" y="1203960"/>
                <a:ext cx="8356600" cy="4973003"/>
              </a:xfrm>
              <a:blipFill rotWithShape="0">
                <a:blip r:embed="rId2"/>
                <a:stretch>
                  <a:fillRect l="-3063" t="-23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圆角矩形标注 3"/>
          <p:cNvSpPr/>
          <p:nvPr/>
        </p:nvSpPr>
        <p:spPr>
          <a:xfrm>
            <a:off x="6671734" y="3200401"/>
            <a:ext cx="5029200" cy="2792994"/>
          </a:xfrm>
          <a:prstGeom prst="wedgeRoundRectCallout">
            <a:avLst>
              <a:gd name="adj1" fmla="val -80766"/>
              <a:gd name="adj2" fmla="val 117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Font typeface="Arial"/>
              <a:buChar char="•"/>
              <a:defRPr/>
            </a:pPr>
            <a:r>
              <a:rPr kumimoji="1" lang="zh-CN" altLang="en-US" sz="3200" dirty="0"/>
              <a:t>新城更低的规划</a:t>
            </a:r>
            <a:r>
              <a:rPr kumimoji="1" lang="zh-CN" altLang="en-US" sz="3200" dirty="0" smtClean="0">
                <a:solidFill>
                  <a:srgbClr val="C00000"/>
                </a:solidFill>
              </a:rPr>
              <a:t>密度</a:t>
            </a:r>
            <a:endParaRPr kumimoji="1" lang="en-US" altLang="zh-CN" sz="3200" dirty="0" smtClean="0"/>
          </a:p>
          <a:p>
            <a:pPr lvl="1">
              <a:buFont typeface="Arial"/>
              <a:buChar char="•"/>
              <a:defRPr/>
            </a:pPr>
            <a:r>
              <a:rPr kumimoji="1" lang="zh-CN" altLang="en-US" sz="3200" dirty="0" smtClean="0"/>
              <a:t>更</a:t>
            </a:r>
            <a:r>
              <a:rPr kumimoji="1" lang="zh-CN" altLang="en-US" sz="3200" dirty="0"/>
              <a:t>远的到老城的</a:t>
            </a:r>
            <a:r>
              <a:rPr kumimoji="1" lang="zh-CN" altLang="en-US" sz="3200" dirty="0" smtClean="0">
                <a:solidFill>
                  <a:srgbClr val="C00000"/>
                </a:solidFill>
              </a:rPr>
              <a:t>距离</a:t>
            </a:r>
            <a:endParaRPr kumimoji="1" lang="en-US" altLang="zh-CN" sz="3200" dirty="0" smtClean="0">
              <a:solidFill>
                <a:srgbClr val="C00000"/>
              </a:solidFill>
            </a:endParaRPr>
          </a:p>
          <a:p>
            <a:pPr lvl="1">
              <a:buFont typeface="Arial"/>
              <a:buChar char="•"/>
              <a:defRPr/>
            </a:pPr>
            <a:r>
              <a:rPr kumimoji="1" lang="zh-CN" altLang="en-US" sz="3200" dirty="0" smtClean="0"/>
              <a:t>伴随</a:t>
            </a:r>
            <a:r>
              <a:rPr kumimoji="1" lang="zh-CN" altLang="en-US" sz="3200" dirty="0"/>
              <a:t>着更</a:t>
            </a:r>
            <a:r>
              <a:rPr kumimoji="1" lang="zh-CN" altLang="en-US" sz="3200" dirty="0" smtClean="0"/>
              <a:t>高</a:t>
            </a:r>
            <a:r>
              <a:rPr kumimoji="1" lang="zh-CN" altLang="en-US" sz="3200" dirty="0" smtClean="0">
                <a:solidFill>
                  <a:srgbClr val="C00000"/>
                </a:solidFill>
              </a:rPr>
              <a:t>负债</a:t>
            </a:r>
            <a:r>
              <a:rPr kumimoji="1" lang="zh-CN" altLang="en-US" sz="3200" dirty="0" smtClean="0"/>
              <a:t>率</a:t>
            </a:r>
            <a:endParaRPr kumimoji="1" lang="en-US" altLang="zh-CN" sz="3200" dirty="0" smtClean="0"/>
          </a:p>
          <a:p>
            <a:pPr lvl="1">
              <a:buFont typeface="Arial"/>
              <a:buChar char="•"/>
              <a:defRPr/>
            </a:pPr>
            <a:r>
              <a:rPr kumimoji="1" lang="zh-CN" altLang="en-US" sz="3200" dirty="0" smtClean="0"/>
              <a:t>主要存在于内地、中小城市和人口流出地</a:t>
            </a:r>
            <a:endParaRPr kumimoji="1"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81612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7141E807-CD45-4A9A-87E4-32EEB73C15B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42701" y="1179467"/>
            <a:ext cx="4199312" cy="78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/>
          </a:bodyPr>
          <a:lstStyle/>
          <a:p>
            <a:pPr algn="ctr" eaLnBrk="0" hangingPunct="0"/>
            <a:r>
              <a:rPr lang="zh-CN" altLang="en-US" sz="4000" dirty="0" smtClean="0">
                <a:ea typeface="华文中宋" pitchFamily="2" charset="-122"/>
              </a:rPr>
              <a:t>内地省份</a:t>
            </a:r>
            <a:r>
              <a:rPr lang="en-US" altLang="zh-CN" sz="4000" dirty="0" smtClean="0">
                <a:ea typeface="华文中宋" pitchFamily="2" charset="-122"/>
              </a:rPr>
              <a:t/>
            </a:r>
            <a:br>
              <a:rPr lang="en-US" altLang="zh-CN" sz="4000" dirty="0" smtClean="0">
                <a:ea typeface="华文中宋" pitchFamily="2" charset="-122"/>
              </a:rPr>
            </a:br>
            <a:r>
              <a:rPr lang="zh-CN" altLang="en-US" sz="4000" dirty="0" smtClean="0">
                <a:ea typeface="华文中宋" pitchFamily="2" charset="-122"/>
              </a:rPr>
              <a:t>负债率更高</a:t>
            </a:r>
            <a:r>
              <a:rPr lang="en-US" altLang="zh-CN" sz="4000" dirty="0" smtClean="0">
                <a:ea typeface="华文中宋" pitchFamily="2" charset="-122"/>
              </a:rPr>
              <a:t>(2017)</a:t>
            </a:r>
            <a:endParaRPr lang="zh-CN" altLang="en-US" sz="4000" dirty="0">
              <a:ea typeface="华文中宋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439" y="0"/>
            <a:ext cx="8336561" cy="6858000"/>
          </a:xfrm>
          <a:prstGeom prst="rect">
            <a:avLst/>
          </a:prstGeom>
        </p:spPr>
      </p:pic>
      <p:cxnSp>
        <p:nvCxnSpPr>
          <p:cNvPr id="3" name="直线箭头连接符 2"/>
          <p:cNvCxnSpPr/>
          <p:nvPr/>
        </p:nvCxnSpPr>
        <p:spPr>
          <a:xfrm flipH="1">
            <a:off x="8516303" y="3862040"/>
            <a:ext cx="2936344" cy="1292601"/>
          </a:xfrm>
          <a:prstGeom prst="straightConnector1">
            <a:avLst/>
          </a:prstGeom>
          <a:ln w="11747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标注 4"/>
          <p:cNvSpPr/>
          <p:nvPr/>
        </p:nvSpPr>
        <p:spPr>
          <a:xfrm>
            <a:off x="756805" y="3660811"/>
            <a:ext cx="2400300" cy="1473231"/>
          </a:xfrm>
          <a:prstGeom prst="wedgeRoundRectCallout">
            <a:avLst>
              <a:gd name="adj1" fmla="val 75286"/>
              <a:gd name="adj2" fmla="val -2079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68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% 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用于市政建设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291" y="5154641"/>
            <a:ext cx="1031161" cy="160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我当前的思考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kumimoji="1" lang="zh-CN" altLang="en-US" dirty="0" smtClean="0"/>
              <a:t>政策、错配与结构：结构式的估计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流入地：傲慢与偏见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流出地：理智与情感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191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三、</a:t>
            </a:r>
            <a:r>
              <a:rPr kumimoji="1" lang="zh-CN" altLang="en-US" dirty="0"/>
              <a:t>大国</a:t>
            </a:r>
            <a:r>
              <a:rPr kumimoji="1" lang="zh-CN" altLang="en-US" dirty="0" smtClean="0"/>
              <a:t>大城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051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9975" y="484189"/>
            <a:ext cx="10058400" cy="12226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zh-CN" altLang="en-US" dirty="0" smtClean="0"/>
              <a:t>从“齐夫法则”到“大国大城”</a:t>
            </a:r>
            <a:endParaRPr kumimoji="1" lang="en-US" altLang="zh-CN" dirty="0"/>
          </a:p>
        </p:txBody>
      </p:sp>
      <p:sp>
        <p:nvSpPr>
          <p:cNvPr id="18434" name="内容占位符 2"/>
          <p:cNvSpPr>
            <a:spLocks noGrp="1"/>
          </p:cNvSpPr>
          <p:nvPr>
            <p:ph idx="1"/>
          </p:nvPr>
        </p:nvSpPr>
        <p:spPr>
          <a:xfrm>
            <a:off x="1069975" y="1846262"/>
            <a:ext cx="10058400" cy="4625975"/>
          </a:xfrm>
          <a:extLst/>
        </p:spPr>
        <p:txBody>
          <a:bodyPr>
            <a:normAutofit/>
          </a:bodyPr>
          <a:lstStyle/>
          <a:p>
            <a:pPr lvl="4">
              <a:defRPr/>
            </a:pPr>
            <a:endParaRPr kumimoji="1" lang="en-US" altLang="zh-CN" sz="1400" dirty="0"/>
          </a:p>
          <a:p>
            <a:pPr>
              <a:defRPr/>
            </a:pPr>
            <a:r>
              <a:rPr kumimoji="1" lang="en-US" altLang="zh-CN" sz="3600" dirty="0" smtClean="0"/>
              <a:t>ZIPF</a:t>
            </a:r>
            <a:r>
              <a:rPr kumimoji="1" lang="en-US" altLang="zh-CN" sz="3600" dirty="0" smtClean="0">
                <a:latin typeface="Times New Roman" charset="0"/>
                <a:ea typeface="Times New Roman" charset="0"/>
                <a:cs typeface="Times New Roman" charset="0"/>
              </a:rPr>
              <a:t>’</a:t>
            </a:r>
            <a:r>
              <a:rPr kumimoji="1" lang="en-US" altLang="zh-CN" sz="3600" dirty="0" smtClean="0"/>
              <a:t>s</a:t>
            </a:r>
            <a:r>
              <a:rPr kumimoji="1" lang="zh-CN" altLang="en-US" sz="3600" dirty="0" smtClean="0"/>
              <a:t> </a:t>
            </a:r>
            <a:r>
              <a:rPr kumimoji="1" lang="en-US" altLang="zh-CN" sz="3600" dirty="0"/>
              <a:t>Law</a:t>
            </a:r>
          </a:p>
          <a:p>
            <a:pPr lvl="1">
              <a:defRPr/>
            </a:pPr>
            <a:r>
              <a:rPr kumimoji="1" lang="zh-CN" altLang="en-US" sz="3200" dirty="0" smtClean="0"/>
              <a:t>假设</a:t>
            </a:r>
            <a:r>
              <a:rPr kumimoji="1" lang="en-US" altLang="zh-CN" sz="3200" dirty="0" smtClean="0"/>
              <a:t>P</a:t>
            </a:r>
            <a:r>
              <a:rPr kumimoji="1" lang="zh-CN" altLang="en-US" sz="3200" dirty="0" smtClean="0"/>
              <a:t>＝国家总人口；</a:t>
            </a:r>
            <a:r>
              <a:rPr kumimoji="1" lang="en-US" altLang="zh-CN" sz="3200" dirty="0" smtClean="0"/>
              <a:t>p</a:t>
            </a:r>
            <a:r>
              <a:rPr kumimoji="1" lang="zh-CN" altLang="en-US" sz="3200" dirty="0" smtClean="0"/>
              <a:t>＝首位城市人口</a:t>
            </a:r>
            <a:endParaRPr kumimoji="1" lang="en-US" altLang="zh-CN" sz="3200" dirty="0" smtClean="0"/>
          </a:p>
          <a:p>
            <a:pPr lvl="1">
              <a:defRPr/>
            </a:pPr>
            <a:r>
              <a:rPr kumimoji="1" lang="en-US" altLang="zh-CN" sz="3200" b="1" dirty="0" smtClean="0">
                <a:solidFill>
                  <a:srgbClr val="C00000"/>
                </a:solidFill>
              </a:rPr>
              <a:t>P</a:t>
            </a:r>
            <a:r>
              <a:rPr kumimoji="1" lang="zh-CN" altLang="en-US" sz="3200" b="1" dirty="0">
                <a:solidFill>
                  <a:srgbClr val="C00000"/>
                </a:solidFill>
              </a:rPr>
              <a:t>＝</a:t>
            </a:r>
            <a:r>
              <a:rPr kumimoji="1" lang="en-US" altLang="zh-CN" sz="3200" b="1" dirty="0">
                <a:solidFill>
                  <a:srgbClr val="C00000"/>
                </a:solidFill>
              </a:rPr>
              <a:t>p+1/2p+1/3p+</a:t>
            </a:r>
            <a:r>
              <a:rPr kumimoji="1" lang="zh-CN" altLang="en-US" sz="32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3200" b="1" dirty="0">
                <a:solidFill>
                  <a:srgbClr val="C00000"/>
                </a:solidFill>
              </a:rPr>
              <a:t>……+</a:t>
            </a:r>
            <a:r>
              <a:rPr kumimoji="1" lang="en-US" altLang="zh-CN" sz="3200" b="1" dirty="0" smtClean="0">
                <a:solidFill>
                  <a:srgbClr val="C00000"/>
                </a:solidFill>
              </a:rPr>
              <a:t>1/n</a:t>
            </a:r>
            <a:r>
              <a:rPr kumimoji="1" lang="zh-CN" altLang="en-US" sz="3200" b="1" dirty="0" smtClean="0">
                <a:solidFill>
                  <a:srgbClr val="C00000"/>
                </a:solidFill>
              </a:rPr>
              <a:t>*</a:t>
            </a:r>
            <a:r>
              <a:rPr kumimoji="1" lang="en-US" altLang="zh-CN" sz="3200" b="1" dirty="0" smtClean="0">
                <a:solidFill>
                  <a:srgbClr val="C00000"/>
                </a:solidFill>
              </a:rPr>
              <a:t>p</a:t>
            </a:r>
            <a:endParaRPr kumimoji="1" lang="en-US" altLang="zh-CN" sz="3200" b="1" dirty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kumimoji="1" lang="en-US" altLang="zh-CN" sz="3200" b="1" dirty="0">
                <a:solidFill>
                  <a:srgbClr val="C00000"/>
                </a:solidFill>
              </a:rPr>
              <a:t>p/P</a:t>
            </a:r>
            <a:r>
              <a:rPr kumimoji="1" lang="zh-CN" altLang="en-US" sz="3200" b="1" dirty="0">
                <a:solidFill>
                  <a:srgbClr val="C00000"/>
                </a:solidFill>
              </a:rPr>
              <a:t>＝</a:t>
            </a:r>
            <a:r>
              <a:rPr kumimoji="1" lang="en-US" altLang="zh-CN" sz="3200" b="1" dirty="0">
                <a:solidFill>
                  <a:srgbClr val="C00000"/>
                </a:solidFill>
              </a:rPr>
              <a:t>1/(1+1/2+1/3+</a:t>
            </a:r>
            <a:r>
              <a:rPr kumimoji="1" lang="zh-CN" altLang="en-US" sz="32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3200" b="1" dirty="0">
                <a:solidFill>
                  <a:srgbClr val="C00000"/>
                </a:solidFill>
              </a:rPr>
              <a:t>……+1/n</a:t>
            </a:r>
            <a:r>
              <a:rPr kumimoji="1" lang="zh-CN" altLang="en-US" sz="3200" b="1" dirty="0">
                <a:solidFill>
                  <a:srgbClr val="C00000"/>
                </a:solidFill>
              </a:rPr>
              <a:t>）</a:t>
            </a:r>
            <a:endParaRPr kumimoji="1" lang="en-US" altLang="zh-CN" sz="3200" b="1" dirty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kumimoji="1" lang="zh-CN" altLang="en-US" sz="3200" dirty="0">
                <a:solidFill>
                  <a:srgbClr val="0432FF"/>
                </a:solidFill>
              </a:rPr>
              <a:t>首位城市占比，随国家人口增加而下降</a:t>
            </a:r>
            <a:endParaRPr kumimoji="1" lang="en-US" altLang="zh-CN" sz="3200" dirty="0">
              <a:solidFill>
                <a:srgbClr val="0432FF"/>
              </a:solidFill>
            </a:endParaRPr>
          </a:p>
          <a:p>
            <a:pPr lvl="1">
              <a:defRPr/>
            </a:pPr>
            <a:r>
              <a:rPr kumimoji="1" lang="zh-CN" altLang="en-US" sz="3200" dirty="0" smtClean="0">
                <a:solidFill>
                  <a:srgbClr val="0432FF"/>
                </a:solidFill>
              </a:rPr>
              <a:t>大国大城：首</a:t>
            </a:r>
            <a:r>
              <a:rPr kumimoji="1" lang="zh-CN" altLang="en-US" sz="3200" dirty="0">
                <a:solidFill>
                  <a:srgbClr val="0432FF"/>
                </a:solidFill>
              </a:rPr>
              <a:t>位城市规模由国家总人口</a:t>
            </a:r>
            <a:r>
              <a:rPr kumimoji="1" lang="zh-CN" altLang="en-US" sz="3200" dirty="0" smtClean="0">
                <a:solidFill>
                  <a:srgbClr val="0432FF"/>
                </a:solidFill>
              </a:rPr>
              <a:t>决定</a:t>
            </a:r>
            <a:endParaRPr kumimoji="1" lang="en-US" altLang="zh-CN" sz="3200" dirty="0" smtClean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kumimoji="1" lang="zh-CN" altLang="en-US" dirty="0" smtClean="0"/>
              <a:t>中国正在接近</a:t>
            </a:r>
            <a:r>
              <a:rPr kumimoji="1" lang="en-US" altLang="zh-CN" dirty="0" err="1" smtClean="0"/>
              <a:t>Zipf</a:t>
            </a:r>
            <a:r>
              <a:rPr kumimoji="1" lang="en-US" altLang="zh-CN" dirty="0" err="1" smtClean="0">
                <a:latin typeface="Mongolian Baiti" charset="-122"/>
                <a:ea typeface="Mongolian Baiti" charset="-122"/>
                <a:cs typeface="Mongolian Baiti" charset="-122"/>
              </a:rPr>
              <a:t>’</a:t>
            </a:r>
            <a:r>
              <a:rPr kumimoji="1" lang="en-US" altLang="zh-CN" dirty="0" err="1" smtClean="0"/>
              <a:t>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law</a:t>
            </a:r>
            <a:endParaRPr kumimoji="1" lang="zh-CN" altLang="en-US" dirty="0"/>
          </a:p>
        </p:txBody>
      </p:sp>
      <p:pic>
        <p:nvPicPr>
          <p:cNvPr id="19458" name="図 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25563"/>
            <a:ext cx="12191999" cy="5532437"/>
          </a:xfrm>
        </p:spPr>
      </p:pic>
    </p:spTree>
    <p:extLst>
      <p:ext uri="{BB962C8B-B14F-4D97-AF65-F5344CB8AC3E}">
        <p14:creationId xmlns:p14="http://schemas.microsoft.com/office/powerpoint/2010/main" val="62507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0170" y="224531"/>
            <a:ext cx="9720072" cy="1499616"/>
          </a:xfrm>
        </p:spPr>
        <p:txBody>
          <a:bodyPr>
            <a:normAutofit/>
          </a:bodyPr>
          <a:lstStyle/>
          <a:p>
            <a:r>
              <a:rPr lang="zh-CN" altLang="zh-CN" dirty="0"/>
              <a:t>排名前</a:t>
            </a:r>
            <a:r>
              <a:rPr lang="en-US" altLang="zh-CN" dirty="0"/>
              <a:t>30</a:t>
            </a:r>
            <a:r>
              <a:rPr lang="zh-CN" altLang="zh-CN" dirty="0"/>
              <a:t>位的都市圈</a:t>
            </a:r>
            <a:r>
              <a:rPr lang="zh-CN" altLang="en-US" dirty="0"/>
              <a:t>规模不</a:t>
            </a:r>
            <a:r>
              <a:rPr lang="zh-CN" altLang="en-US" dirty="0" smtClean="0"/>
              <a:t>够</a:t>
            </a:r>
            <a:r>
              <a:rPr kumimoji="1" lang="zh-CN" altLang="en-US" dirty="0" smtClean="0"/>
              <a:t>大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sz="2400" dirty="0" smtClean="0"/>
              <a:t>灯光数据看城市（</a:t>
            </a:r>
            <a:r>
              <a:rPr kumimoji="1" lang="en-US" altLang="zh-CN" sz="2400" dirty="0" err="1" smtClean="0"/>
              <a:t>Zipf</a:t>
            </a:r>
            <a:r>
              <a:rPr kumimoji="1" lang="en-US" altLang="zh-CN" sz="2400" dirty="0" err="1" smtClean="0">
                <a:latin typeface="News Gothic MT" charset="0"/>
                <a:ea typeface="News Gothic MT" charset="0"/>
                <a:cs typeface="News Gothic MT" charset="0"/>
              </a:rPr>
              <a:t>’</a:t>
            </a:r>
            <a:r>
              <a:rPr kumimoji="1" lang="en-US" altLang="zh-CN" sz="2400" dirty="0" err="1" smtClean="0"/>
              <a:t>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Law)</a:t>
            </a:r>
            <a:endParaRPr kumimoji="1" lang="zh-CN" altLang="en-US" sz="2400" dirty="0"/>
          </a:p>
        </p:txBody>
      </p:sp>
      <p:pic>
        <p:nvPicPr>
          <p:cNvPr id="4" name="图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2291" r="1482" b="4453"/>
          <a:stretch/>
        </p:blipFill>
        <p:spPr bwMode="auto">
          <a:xfrm>
            <a:off x="3992880" y="1456267"/>
            <a:ext cx="7894320" cy="52607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712922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6" name="组合 17"/>
          <p:cNvGrpSpPr/>
          <p:nvPr/>
        </p:nvGrpSpPr>
        <p:grpSpPr>
          <a:xfrm>
            <a:off x="2255972" y="10147935"/>
            <a:ext cx="4311650" cy="829310"/>
            <a:chOff x="0" y="0"/>
            <a:chExt cx="4312234" cy="829564"/>
          </a:xfrm>
        </p:grpSpPr>
        <p:grpSp>
          <p:nvGrpSpPr>
            <p:cNvPr id="7" name="组合 18"/>
            <p:cNvGrpSpPr/>
            <p:nvPr/>
          </p:nvGrpSpPr>
          <p:grpSpPr>
            <a:xfrm>
              <a:off x="0" y="0"/>
              <a:ext cx="4312234" cy="829564"/>
              <a:chOff x="0" y="0"/>
              <a:chExt cx="4312234" cy="829564"/>
            </a:xfrm>
          </p:grpSpPr>
          <p:grpSp>
            <p:nvGrpSpPr>
              <p:cNvPr id="9" name="组合 19"/>
              <p:cNvGrpSpPr/>
              <p:nvPr/>
            </p:nvGrpSpPr>
            <p:grpSpPr>
              <a:xfrm>
                <a:off x="323850" y="0"/>
                <a:ext cx="3988384" cy="829564"/>
                <a:chOff x="247650" y="-6350"/>
                <a:chExt cx="3988384" cy="829564"/>
              </a:xfrm>
            </p:grpSpPr>
            <p:grpSp>
              <p:nvGrpSpPr>
                <p:cNvPr id="11" name="组合 21"/>
                <p:cNvGrpSpPr/>
                <p:nvPr/>
              </p:nvGrpSpPr>
              <p:grpSpPr>
                <a:xfrm>
                  <a:off x="247650" y="-6350"/>
                  <a:ext cx="1139723" cy="829564"/>
                  <a:chOff x="247650" y="-6350"/>
                  <a:chExt cx="1139723" cy="829564"/>
                </a:xfrm>
              </p:grpSpPr>
              <p:sp>
                <p:nvSpPr>
                  <p:cNvPr id="14" name="文本框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7650" y="-6350"/>
                    <a:ext cx="467995" cy="2984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just">
                      <a:spcAft>
                        <a:spcPts val="0"/>
                      </a:spcAft>
                    </a:pPr>
                    <a:r>
                      <a:rPr lang="zh-CN" sz="1050" kern="100">
                        <a:solidFill>
                          <a:srgbClr val="FF0000"/>
                        </a:solidFill>
                        <a:effectLst/>
                        <a:latin typeface="DengXian" charset="0"/>
                        <a:ea typeface="DengXian" charset="0"/>
                        <a:cs typeface="Times New Roman" charset="0"/>
                      </a:rPr>
                      <a:t>广州</a:t>
                    </a:r>
                    <a:endParaRPr lang="zh-CN" sz="1050" kern="100">
                      <a:effectLst/>
                      <a:latin typeface="DengXian" charset="0"/>
                      <a:ea typeface="DengXian" charset="0"/>
                      <a:cs typeface="Times New Roman" charset="0"/>
                    </a:endParaRPr>
                  </a:p>
                </p:txBody>
              </p:sp>
              <p:sp>
                <p:nvSpPr>
                  <p:cNvPr id="15" name="文本框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19378" y="524764"/>
                    <a:ext cx="467995" cy="2984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just">
                      <a:spcAft>
                        <a:spcPts val="0"/>
                      </a:spcAft>
                    </a:pPr>
                    <a:r>
                      <a:rPr lang="zh-CN" sz="1050" kern="100">
                        <a:solidFill>
                          <a:srgbClr val="FF0000"/>
                        </a:solidFill>
                        <a:effectLst/>
                        <a:latin typeface="DengXian" charset="0"/>
                        <a:ea typeface="DengXian" charset="0"/>
                        <a:cs typeface="Times New Roman" charset="0"/>
                      </a:rPr>
                      <a:t>深圳</a:t>
                    </a:r>
                    <a:endParaRPr lang="zh-CN" sz="1050" kern="100">
                      <a:effectLst/>
                      <a:latin typeface="DengXian" charset="0"/>
                      <a:ea typeface="DengXian" charset="0"/>
                      <a:cs typeface="Times New Roman" charset="0"/>
                    </a:endParaRPr>
                  </a:p>
                </p:txBody>
              </p:sp>
            </p:grpSp>
            <p:sp>
              <p:nvSpPr>
                <p:cNvPr id="12" name="文本框 11"/>
                <p:cNvSpPr txBox="1">
                  <a:spLocks noChangeArrowheads="1"/>
                </p:cNvSpPr>
                <p:nvPr/>
              </p:nvSpPr>
              <p:spPr bwMode="auto">
                <a:xfrm>
                  <a:off x="3768039" y="480060"/>
                  <a:ext cx="467995" cy="298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zh-CN" sz="1050" kern="100">
                      <a:solidFill>
                        <a:srgbClr val="FF0000"/>
                      </a:solidFill>
                      <a:effectLst/>
                      <a:latin typeface="DengXian" charset="0"/>
                      <a:ea typeface="DengXian" charset="0"/>
                      <a:cs typeface="Times New Roman" charset="0"/>
                    </a:rPr>
                    <a:t>上海</a:t>
                  </a:r>
                  <a:endParaRPr lang="zh-CN" sz="1050" kern="100">
                    <a:effectLst/>
                    <a:latin typeface="DengXian" charset="0"/>
                    <a:ea typeface="DengXian" charset="0"/>
                    <a:cs typeface="Times New Roman" charset="0"/>
                  </a:endParaRPr>
                </a:p>
              </p:txBody>
            </p:sp>
            <p:sp>
              <p:nvSpPr>
                <p:cNvPr id="13" name="文本框 12"/>
                <p:cNvSpPr txBox="1">
                  <a:spLocks noChangeArrowheads="1"/>
                </p:cNvSpPr>
                <p:nvPr/>
              </p:nvSpPr>
              <p:spPr bwMode="auto">
                <a:xfrm>
                  <a:off x="2871013" y="335839"/>
                  <a:ext cx="467995" cy="298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zh-CN" sz="1050" kern="100">
                      <a:solidFill>
                        <a:srgbClr val="FF0000"/>
                      </a:solidFill>
                      <a:effectLst/>
                      <a:latin typeface="DengXian" charset="0"/>
                      <a:ea typeface="DengXian" charset="0"/>
                      <a:cs typeface="Times New Roman" charset="0"/>
                    </a:rPr>
                    <a:t>苏州</a:t>
                  </a:r>
                  <a:endParaRPr lang="zh-CN" sz="1050" kern="100">
                    <a:effectLst/>
                    <a:latin typeface="DengXian" charset="0"/>
                    <a:ea typeface="DengXian" charset="0"/>
                    <a:cs typeface="Times New Roman" charset="0"/>
                  </a:endParaRPr>
                </a:p>
              </p:txBody>
            </p:sp>
          </p:grpSp>
          <p:sp>
            <p:nvSpPr>
              <p:cNvPr id="10" name="文本框 9"/>
              <p:cNvSpPr txBox="1">
                <a:spLocks noChangeArrowheads="1"/>
              </p:cNvSpPr>
              <p:nvPr/>
            </p:nvSpPr>
            <p:spPr bwMode="auto">
              <a:xfrm>
                <a:off x="0" y="101600"/>
                <a:ext cx="467926" cy="298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zh-CN" sz="1050" kern="100">
                    <a:solidFill>
                      <a:srgbClr val="FF0000"/>
                    </a:solidFill>
                    <a:effectLst/>
                    <a:latin typeface="DengXian" charset="0"/>
                    <a:ea typeface="DengXian" charset="0"/>
                    <a:cs typeface="Times New Roman" charset="0"/>
                  </a:rPr>
                  <a:t>佛山</a:t>
                </a:r>
                <a:endParaRPr lang="zh-CN" sz="1050" kern="100">
                  <a:effectLst/>
                  <a:latin typeface="DengXian" charset="0"/>
                  <a:ea typeface="DengXian" charset="0"/>
                  <a:cs typeface="Times New Roman" charset="0"/>
                </a:endParaRPr>
              </a:p>
            </p:txBody>
          </p:sp>
        </p:grpSp>
        <p:sp>
          <p:nvSpPr>
            <p:cNvPr id="8" name="文本框 7"/>
            <p:cNvSpPr txBox="1">
              <a:spLocks noChangeArrowheads="1"/>
            </p:cNvSpPr>
            <p:nvPr/>
          </p:nvSpPr>
          <p:spPr bwMode="auto">
            <a:xfrm>
              <a:off x="730250" y="203200"/>
              <a:ext cx="467863" cy="298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zh-CN" sz="1050" kern="100">
                  <a:solidFill>
                    <a:srgbClr val="FF0000"/>
                  </a:solidFill>
                  <a:effectLst/>
                  <a:latin typeface="DengXian" charset="0"/>
                  <a:ea typeface="DengXian" charset="0"/>
                  <a:cs typeface="Times New Roman" charset="0"/>
                </a:rPr>
                <a:t>东莞</a:t>
              </a:r>
              <a:endParaRPr lang="zh-CN" sz="1050" kern="100">
                <a:effectLst/>
                <a:latin typeface="DengXian" charset="0"/>
                <a:ea typeface="DengXian" charset="0"/>
                <a:cs typeface="Times New Roman" charset="0"/>
              </a:endParaRPr>
            </a:p>
          </p:txBody>
        </p:sp>
      </p:grp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712922" y="2282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7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5" y="1744958"/>
            <a:ext cx="3201306" cy="233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5" y="4137519"/>
            <a:ext cx="3201306" cy="233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712922" y="5965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246"/>
          <p:cNvGrpSpPr>
            <a:grpSpLocks/>
          </p:cNvGrpSpPr>
          <p:nvPr/>
        </p:nvGrpSpPr>
        <p:grpSpPr bwMode="auto">
          <a:xfrm>
            <a:off x="-188913" y="-211138"/>
            <a:ext cx="12380914" cy="7205664"/>
            <a:chOff x="0" y="0"/>
            <a:chExt cx="16983489" cy="9542158"/>
          </a:xfrm>
        </p:grpSpPr>
        <p:pic>
          <p:nvPicPr>
            <p:cNvPr id="20483" name="image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983489" cy="9542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0484" name="Shape 245"/>
            <p:cNvSpPr>
              <a:spLocks noChangeArrowheads="1"/>
            </p:cNvSpPr>
            <p:nvPr/>
          </p:nvSpPr>
          <p:spPr bwMode="auto">
            <a:xfrm>
              <a:off x="2932305" y="759735"/>
              <a:ext cx="8544819" cy="85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tIns="45719" rIns="45719" bIns="45719" anchor="ctr"/>
            <a:lstStyle>
              <a:lvl1pPr>
                <a:defRPr>
                  <a:solidFill>
                    <a:schemeClr val="tx1"/>
                  </a:solidFill>
                  <a:latin typeface="Rockwel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charset="0"/>
                </a:defRPr>
              </a:lvl9pPr>
            </a:lstStyle>
            <a:p>
              <a:r>
                <a:rPr lang="zh-CN" altLang="zh-CN">
                  <a:latin typeface="PingFang SC Regular" charset="0"/>
                  <a:ea typeface="PingFang SC Regular" charset="0"/>
                  <a:cs typeface="PingFang SC Regular" charset="0"/>
                  <a:sym typeface="PingFang SC Regular" charset="0"/>
                </a:rPr>
                <a:t>lnpopcity=1.7176+</a:t>
              </a:r>
              <a:r>
                <a:rPr lang="zh-CN" altLang="zh-CN">
                  <a:latin typeface="PingFang SC Semibold" charset="0"/>
                  <a:ea typeface="PingFang SC Semibold" charset="0"/>
                  <a:cs typeface="PingFang SC Semibold" charset="0"/>
                  <a:sym typeface="PingFang SC Semibold" charset="0"/>
                </a:rPr>
                <a:t>0.7601</a:t>
              </a:r>
              <a:r>
                <a:rPr lang="zh-CN" altLang="zh-CN">
                  <a:latin typeface="PingFang SC Regular" charset="0"/>
                  <a:ea typeface="PingFang SC Regular" charset="0"/>
                  <a:cs typeface="PingFang SC Regular" charset="0"/>
                  <a:sym typeface="PingFang SC Regular" charset="0"/>
                </a:rPr>
                <a:t>* lnpop12     </a:t>
              </a:r>
              <a:endParaRPr lang="zh-CN" altLang="zh-CN">
                <a:solidFill>
                  <a:srgbClr val="FFFFFF"/>
                </a:solidFill>
                <a:ea typeface="Rockwell" charset="0"/>
                <a:cs typeface="Rockwell" charset="0"/>
                <a:sym typeface="Rockwell" charset="0"/>
              </a:endParaRPr>
            </a:p>
            <a:p>
              <a:r>
                <a:rPr lang="zh-CN" altLang="zh-CN">
                  <a:latin typeface="宋体" charset="-122"/>
                  <a:ea typeface="宋体" charset="-122"/>
                  <a:sym typeface="宋体" charset="-122"/>
                </a:rPr>
                <a:t>拟合优度</a:t>
              </a:r>
              <a:r>
                <a:rPr lang="zh-CN" altLang="zh-CN">
                  <a:latin typeface="PingFang SC Regular" charset="0"/>
                  <a:ea typeface="PingFang SC Regular" charset="0"/>
                  <a:cs typeface="PingFang SC Regular" charset="0"/>
                  <a:sym typeface="PingFang SC Regular" charset="0"/>
                </a:rPr>
                <a:t> = 0.85   </a:t>
              </a:r>
              <a:r>
                <a:rPr lang="zh-CN" altLang="zh-CN">
                  <a:latin typeface="宋体" charset="-122"/>
                  <a:ea typeface="宋体" charset="-122"/>
                  <a:sym typeface="宋体" charset="-122"/>
                </a:rPr>
                <a:t>样本量</a:t>
              </a:r>
              <a:r>
                <a:rPr lang="zh-CN" altLang="zh-CN">
                  <a:latin typeface="PingFang SC Regular" charset="0"/>
                  <a:ea typeface="PingFang SC Regular" charset="0"/>
                  <a:cs typeface="PingFang SC Regular" charset="0"/>
                  <a:sym typeface="PingFang SC Regular" charset="0"/>
                </a:rPr>
                <a:t> =142 </a:t>
              </a:r>
            </a:p>
          </p:txBody>
        </p:sp>
      </p:grpSp>
      <p:sp>
        <p:nvSpPr>
          <p:cNvPr id="11266" name="Rectangle 9"/>
          <p:cNvSpPr>
            <a:spLocks noGrp="1"/>
          </p:cNvSpPr>
          <p:nvPr>
            <p:ph type="title" idx="4294967295"/>
          </p:nvPr>
        </p:nvSpPr>
        <p:spPr>
          <a:xfrm>
            <a:off x="-188913" y="5667375"/>
            <a:ext cx="12380913" cy="1190625"/>
          </a:xfrm>
          <a:solidFill>
            <a:srgbClr val="808000"/>
          </a:solidFill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4000" dirty="0">
                <a:solidFill>
                  <a:schemeClr val="bg1"/>
                </a:solidFill>
              </a:rPr>
              <a:t>国家人口是</a:t>
            </a:r>
            <a:r>
              <a:rPr lang="zh-CN" altLang="en-US" sz="4000" dirty="0" smtClean="0">
                <a:solidFill>
                  <a:schemeClr val="bg1"/>
                </a:solidFill>
              </a:rPr>
              <a:t>首位城市人口</a:t>
            </a:r>
            <a:r>
              <a:rPr lang="zh-CN" altLang="en-US" sz="4000" dirty="0">
                <a:solidFill>
                  <a:schemeClr val="bg1"/>
                </a:solidFill>
              </a:rPr>
              <a:t>的决定因素</a:t>
            </a:r>
          </a:p>
        </p:txBody>
      </p:sp>
    </p:spTree>
    <p:extLst>
      <p:ext uri="{BB962C8B-B14F-4D97-AF65-F5344CB8AC3E}">
        <p14:creationId xmlns:p14="http://schemas.microsoft.com/office/powerpoint/2010/main" val="7329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algn="ctr"/>
            <a:r>
              <a:rPr lang="zh-CN" altLang="zh-CN" dirty="0" smtClean="0"/>
              <a:t>图</a:t>
            </a:r>
            <a:r>
              <a:rPr lang="en-US" altLang="zh-CN" dirty="0"/>
              <a:t>5</a:t>
            </a:r>
            <a:r>
              <a:rPr lang="zh-CN" altLang="zh-CN" dirty="0"/>
              <a:t>：</a:t>
            </a:r>
            <a:r>
              <a:rPr lang="en-US" altLang="zh-CN" dirty="0"/>
              <a:t>2016</a:t>
            </a:r>
            <a:r>
              <a:rPr lang="zh-CN" altLang="zh-CN" dirty="0"/>
              <a:t>年世界国家城镇人口与城市首位度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 </a:t>
            </a:r>
            <a:r>
              <a:rPr lang="zh-CN" altLang="zh-CN" dirty="0" smtClean="0"/>
              <a:t>中国</a:t>
            </a:r>
            <a:r>
              <a:rPr lang="zh-CN" altLang="en-US" dirty="0" smtClean="0"/>
              <a:t>大</a:t>
            </a:r>
            <a:r>
              <a:rPr lang="zh-CN" altLang="zh-CN" dirty="0" smtClean="0"/>
              <a:t>城市</a:t>
            </a:r>
            <a:r>
              <a:rPr lang="zh-CN" altLang="en-US" dirty="0" smtClean="0"/>
              <a:t>（都市圈）不够大</a:t>
            </a:r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" b="5208"/>
          <a:stretch/>
        </p:blipFill>
        <p:spPr bwMode="auto">
          <a:xfrm>
            <a:off x="2386013" y="1410791"/>
            <a:ext cx="7400925" cy="5090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967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algn="ctr"/>
            <a:r>
              <a:rPr lang="zh-CN" altLang="zh-CN" dirty="0"/>
              <a:t>图</a:t>
            </a:r>
            <a:r>
              <a:rPr lang="en-US" altLang="zh-CN" dirty="0"/>
              <a:t>6</a:t>
            </a:r>
            <a:r>
              <a:rPr lang="zh-CN" altLang="zh-CN" dirty="0"/>
              <a:t>：</a:t>
            </a:r>
            <a:r>
              <a:rPr lang="en-US" altLang="zh-CN" dirty="0"/>
              <a:t>2016</a:t>
            </a:r>
            <a:r>
              <a:rPr lang="zh-CN" altLang="zh-CN" dirty="0"/>
              <a:t>年亚洲国家城镇人口与灯光</a:t>
            </a:r>
            <a:r>
              <a:rPr lang="zh-CN" altLang="zh-CN" dirty="0" smtClean="0"/>
              <a:t>城市首位度</a:t>
            </a:r>
            <a:endParaRPr lang="zh-CN" altLang="zh-CN" dirty="0"/>
          </a:p>
        </p:txBody>
      </p:sp>
      <p:pic>
        <p:nvPicPr>
          <p:cNvPr id="5" name="图片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b="4325"/>
          <a:stretch/>
        </p:blipFill>
        <p:spPr bwMode="auto">
          <a:xfrm>
            <a:off x="2286001" y="1410790"/>
            <a:ext cx="7658099" cy="51963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标题 2"/>
          <p:cNvSpPr>
            <a:spLocks noGrp="1"/>
          </p:cNvSpPr>
          <p:nvPr>
            <p:ph type="title"/>
          </p:nvPr>
        </p:nvSpPr>
        <p:spPr>
          <a:xfrm>
            <a:off x="123464" y="455179"/>
            <a:ext cx="12068536" cy="574183"/>
          </a:xfrm>
        </p:spPr>
        <p:txBody>
          <a:bodyPr/>
          <a:lstStyle/>
          <a:p>
            <a:r>
              <a:rPr lang="zh-CN" altLang="en-US" dirty="0" smtClean="0"/>
              <a:t>       </a:t>
            </a:r>
            <a:r>
              <a:rPr lang="zh-CN" altLang="zh-CN" dirty="0" smtClean="0"/>
              <a:t>中国</a:t>
            </a:r>
            <a:r>
              <a:rPr lang="zh-CN" altLang="en-US" dirty="0" smtClean="0"/>
              <a:t>大</a:t>
            </a:r>
            <a:r>
              <a:rPr lang="zh-CN" altLang="zh-CN" dirty="0" smtClean="0"/>
              <a:t>城市</a:t>
            </a:r>
            <a:r>
              <a:rPr lang="zh-CN" altLang="en-US" dirty="0" smtClean="0"/>
              <a:t>（都市圈）不够大（亚洲）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963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332" y="539266"/>
            <a:ext cx="9711335" cy="6039765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846764" y="517525"/>
            <a:ext cx="10515600" cy="13255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南欧国家债务负担更重</a:t>
            </a:r>
            <a:endParaRPr lang="zh-CN" altLang="en-US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36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四、</a:t>
            </a:r>
            <a:r>
              <a:rPr kumimoji="1" lang="zh-CN" altLang="en-US" dirty="0"/>
              <a:t>城市规模与城市</a:t>
            </a:r>
            <a:r>
              <a:rPr kumimoji="1" lang="zh-CN" altLang="en-US" dirty="0" smtClean="0"/>
              <a:t>病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26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25" y="314325"/>
            <a:ext cx="7848600" cy="1081088"/>
          </a:xfrm>
        </p:spPr>
        <p:txBody>
          <a:bodyPr/>
          <a:lstStyle/>
          <a:p>
            <a:pPr eaLnBrk="1" hangingPunct="1"/>
            <a:r>
              <a:rPr lang="zh-CN" altLang="en-US" sz="3200">
                <a:ea typeface="华文中宋" charset="-122"/>
              </a:rPr>
              <a:t>经济发展和最佳城市规模</a:t>
            </a:r>
            <a:br>
              <a:rPr lang="zh-CN" altLang="en-US" sz="3200">
                <a:ea typeface="华文中宋" charset="-122"/>
              </a:rPr>
            </a:br>
            <a:r>
              <a:rPr lang="en-US" altLang="zh-CN" sz="1800">
                <a:ea typeface="华文中宋" charset="-122"/>
              </a:rPr>
              <a:t>(Au and Henderson, 2006)</a:t>
            </a:r>
            <a:r>
              <a:rPr lang="en-US" altLang="zh-CN" sz="3200">
                <a:ea typeface="华文中宋" charset="-122"/>
              </a:rPr>
              <a:t> </a:t>
            </a: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395413"/>
            <a:ext cx="8208962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3038475" y="1827213"/>
            <a:ext cx="576263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1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20755 -0.0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>
                <a:solidFill>
                  <a:srgbClr val="0432FF"/>
                </a:solidFill>
                <a:cs typeface="DengXian Light" charset="-122"/>
              </a:rPr>
              <a:t>经验研究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zh-CN">
                <a:cs typeface="DengXian" charset="-122"/>
              </a:rPr>
              <a:t>以劳动生产率或人均</a:t>
            </a:r>
            <a:r>
              <a:rPr lang="en-US" altLang="zh-CN">
                <a:cs typeface="DengXian" charset="-122"/>
              </a:rPr>
              <a:t>GDP</a:t>
            </a:r>
            <a:r>
              <a:rPr lang="zh-CN" altLang="zh-CN">
                <a:cs typeface="DengXian" charset="-122"/>
              </a:rPr>
              <a:t>为被解释变量的，均得到了城市规模的倒Ｕ型曲线</a:t>
            </a:r>
            <a:endParaRPr lang="en-US" altLang="zh-CN">
              <a:cs typeface="DengXian" charset="-122"/>
            </a:endParaRPr>
          </a:p>
          <a:p>
            <a:pPr lvl="2" eaLnBrk="1" hangingPunct="1"/>
            <a:r>
              <a:rPr lang="zh-CN" altLang="zh-CN">
                <a:cs typeface="DengXian" charset="-122"/>
              </a:rPr>
              <a:t>王小鲁、夏小林，</a:t>
            </a:r>
            <a:r>
              <a:rPr lang="en-US" altLang="zh-CN">
                <a:cs typeface="DengXian" charset="-122"/>
              </a:rPr>
              <a:t>1999</a:t>
            </a:r>
            <a:r>
              <a:rPr lang="zh-CN" altLang="zh-CN">
                <a:cs typeface="DengXian" charset="-122"/>
              </a:rPr>
              <a:t>；</a:t>
            </a:r>
            <a:r>
              <a:rPr lang="en-US" altLang="zh-CN">
                <a:cs typeface="DengXian" charset="-122"/>
              </a:rPr>
              <a:t>Au and Henderson, 2006</a:t>
            </a:r>
            <a:r>
              <a:rPr lang="zh-CN" altLang="zh-CN">
                <a:cs typeface="DengXian" charset="-122"/>
              </a:rPr>
              <a:t>；</a:t>
            </a:r>
            <a:r>
              <a:rPr lang="zh-CN" altLang="zh-CN">
                <a:cs typeface="DengXian" charset="-122"/>
                <a:hlinkClick r:id="rId2" invalidUrl="http://xueshu.baidu.com/usercenter/data/author?cmd=authoruri&amp;wd=authoruri:(9efb3f155a64de96) author:(%E6%9F%AF%E5%96%84%E5%92%A8) %E6%B9%96%E5%8D%97%E5%A4%A7%E5%AD%A6%E7%BB%8F%E6%B5%8E%E4%B8%8E%E8%B4%B8%E6%98%93%E5%AD%A6%E9%99%A2"/>
              </a:rPr>
              <a:t>柯善咨</a:t>
            </a:r>
            <a:r>
              <a:rPr lang="zh-CN" altLang="zh-CN">
                <a:cs typeface="DengXian" charset="-122"/>
              </a:rPr>
              <a:t>、</a:t>
            </a:r>
            <a:r>
              <a:rPr lang="zh-CN" altLang="zh-CN">
                <a:cs typeface="DengXian" charset="-122"/>
                <a:hlinkClick r:id="rId3" invalidUrl="http://xueshu.baidu.com/s?wd=authoruri:(93f5950ce17b9f60) author:(%E8%B5%B5%E6%9B%9C) %E6%B9%96%E5%8D%97%E5%A4%A7%E5%AD%A6%E7%BB%8F%E6%B5%8E%E4%B8%8E%E8%B4%B8%E6%98%93%E5%AD%A6%E9%99%A2&amp;tn=SE_baiduxueshu_c1gjeupa&amp;ie=utf-8&amp;sc_f_para=sc_hilight=person&amp;sort=sc_cited"/>
              </a:rPr>
              <a:t>赵曜</a:t>
            </a:r>
            <a:r>
              <a:rPr lang="zh-CN" altLang="zh-CN">
                <a:cs typeface="DengXian" charset="-122"/>
              </a:rPr>
              <a:t>，</a:t>
            </a:r>
            <a:r>
              <a:rPr lang="en-US" altLang="zh-CN">
                <a:cs typeface="DengXian" charset="-122"/>
              </a:rPr>
              <a:t>2014</a:t>
            </a:r>
            <a:r>
              <a:rPr lang="zh-CN" altLang="zh-CN">
                <a:cs typeface="DengXian" charset="-122"/>
              </a:rPr>
              <a:t>；陈杰、周倩，</a:t>
            </a:r>
            <a:r>
              <a:rPr lang="en-US" altLang="zh-CN">
                <a:cs typeface="DengXian" charset="-122"/>
              </a:rPr>
              <a:t>2016</a:t>
            </a:r>
          </a:p>
          <a:p>
            <a:pPr lvl="2" eaLnBrk="1" hangingPunct="1"/>
            <a:endParaRPr lang="en-US" altLang="zh-CN">
              <a:cs typeface="DengXian" charset="-122"/>
            </a:endParaRPr>
          </a:p>
          <a:p>
            <a:pPr eaLnBrk="1" hangingPunct="1"/>
            <a:r>
              <a:rPr lang="zh-CN" altLang="en-US">
                <a:cs typeface="DengXian" charset="-122"/>
              </a:rPr>
              <a:t>“奇怪”的是，城市规模与幸福感</a:t>
            </a:r>
            <a:endParaRPr lang="en-US" altLang="zh-CN">
              <a:cs typeface="DengXian" charset="-122"/>
            </a:endParaRPr>
          </a:p>
          <a:p>
            <a:pPr lvl="1" eaLnBrk="1" hangingPunct="1"/>
            <a:r>
              <a:rPr lang="zh-CN" altLang="zh-CN">
                <a:cs typeface="DengXian" charset="-122"/>
              </a:rPr>
              <a:t>孙三百等（</a:t>
            </a:r>
            <a:r>
              <a:rPr lang="en-US" altLang="zh-CN">
                <a:cs typeface="DengXian" charset="-122"/>
              </a:rPr>
              <a:t>2014</a:t>
            </a:r>
            <a:r>
              <a:rPr lang="zh-CN" altLang="zh-CN">
                <a:cs typeface="DengXian" charset="-122"/>
              </a:rPr>
              <a:t>）得到的城市规模与幸福感之间的关系是Ｕ型的</a:t>
            </a:r>
            <a:endParaRPr lang="en-US" altLang="zh-CN">
              <a:cs typeface="DengXian" charset="-122"/>
            </a:endParaRPr>
          </a:p>
          <a:p>
            <a:pPr lvl="1" eaLnBrk="1" hangingPunct="1"/>
            <a:r>
              <a:rPr lang="zh-CN" altLang="zh-CN">
                <a:cs typeface="DengXian" charset="-122"/>
              </a:rPr>
              <a:t>如果将城市规模区分为两组，相对于小城市，大城市具有更高的幸福感（</a:t>
            </a:r>
            <a:r>
              <a:rPr lang="en-US" altLang="zh-CN">
                <a:cs typeface="DengXian" charset="-122"/>
              </a:rPr>
              <a:t>Jiang, Lu and Sato, 2012</a:t>
            </a:r>
            <a:r>
              <a:rPr lang="zh-CN" altLang="zh-CN">
                <a:cs typeface="DengXian" charset="-122"/>
              </a:rPr>
              <a:t>）。</a:t>
            </a:r>
            <a:endParaRPr lang="en-US" altLang="zh-CN">
              <a:cs typeface="DengXian" charset="-122"/>
            </a:endParaRPr>
          </a:p>
          <a:p>
            <a:pPr lvl="4" eaLnBrk="1" hangingPunct="1"/>
            <a:endParaRPr lang="en-US" altLang="zh-CN">
              <a:cs typeface="DengXian" charset="-122"/>
            </a:endParaRPr>
          </a:p>
          <a:p>
            <a:pPr eaLnBrk="1" hangingPunct="1"/>
            <a:r>
              <a:rPr lang="zh-CN" altLang="en-US">
                <a:cs typeface="DengXian" charset="-122"/>
              </a:rPr>
              <a:t>而且，证据显示，大城市的实际收入仍然更高</a:t>
            </a:r>
            <a:r>
              <a:rPr lang="zh-CN" altLang="en-US" sz="2000">
                <a:cs typeface="DengXian" charset="-122"/>
              </a:rPr>
              <a:t>（如高虹的研究）</a:t>
            </a:r>
            <a:endParaRPr lang="zh-CN" altLang="zh-CN" sz="2000">
              <a:cs typeface="DengXian" charset="-122"/>
            </a:endParaRPr>
          </a:p>
          <a:p>
            <a:pPr eaLnBrk="1" hangingPunct="1"/>
            <a:endParaRPr kumimoji="1" lang="zh-CN" altLang="en-US"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185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6"/>
          <p:cNvSpPr/>
          <p:nvPr/>
        </p:nvSpPr>
        <p:spPr>
          <a:xfrm>
            <a:off x="2212975" y="1768475"/>
            <a:ext cx="8607425" cy="2830513"/>
          </a:xfrm>
          <a:custGeom>
            <a:avLst/>
            <a:gdLst>
              <a:gd name="connsiteX0" fmla="*/ 0 w 2795665"/>
              <a:gd name="connsiteY0" fmla="*/ 1121837 h 1121837"/>
              <a:gd name="connsiteX1" fmla="*/ 337278 w 2795665"/>
              <a:gd name="connsiteY1" fmla="*/ 537220 h 1121837"/>
              <a:gd name="connsiteX2" fmla="*/ 959370 w 2795665"/>
              <a:gd name="connsiteY2" fmla="*/ 132486 h 1121837"/>
              <a:gd name="connsiteX3" fmla="*/ 1573967 w 2795665"/>
              <a:gd name="connsiteY3" fmla="*/ 5070 h 1121837"/>
              <a:gd name="connsiteX4" fmla="*/ 2226039 w 2795665"/>
              <a:gd name="connsiteY4" fmla="*/ 274893 h 1121837"/>
              <a:gd name="connsiteX5" fmla="*/ 2593298 w 2795665"/>
              <a:gd name="connsiteY5" fmla="*/ 679627 h 1121837"/>
              <a:gd name="connsiteX6" fmla="*/ 2795665 w 2795665"/>
              <a:gd name="connsiteY6" fmla="*/ 1046886 h 1121837"/>
              <a:gd name="connsiteX7" fmla="*/ 2795665 w 2795665"/>
              <a:gd name="connsiteY7" fmla="*/ 1046886 h 1121837"/>
              <a:gd name="connsiteX0" fmla="*/ 0 w 2907264"/>
              <a:gd name="connsiteY0" fmla="*/ 1141603 h 1141603"/>
              <a:gd name="connsiteX1" fmla="*/ 448877 w 2907264"/>
              <a:gd name="connsiteY1" fmla="*/ 537220 h 1141603"/>
              <a:gd name="connsiteX2" fmla="*/ 1070969 w 2907264"/>
              <a:gd name="connsiteY2" fmla="*/ 132486 h 1141603"/>
              <a:gd name="connsiteX3" fmla="*/ 1685566 w 2907264"/>
              <a:gd name="connsiteY3" fmla="*/ 5070 h 1141603"/>
              <a:gd name="connsiteX4" fmla="*/ 2337638 w 2907264"/>
              <a:gd name="connsiteY4" fmla="*/ 274893 h 1141603"/>
              <a:gd name="connsiteX5" fmla="*/ 2704897 w 2907264"/>
              <a:gd name="connsiteY5" fmla="*/ 679627 h 1141603"/>
              <a:gd name="connsiteX6" fmla="*/ 2907264 w 2907264"/>
              <a:gd name="connsiteY6" fmla="*/ 1046886 h 1141603"/>
              <a:gd name="connsiteX7" fmla="*/ 2907264 w 2907264"/>
              <a:gd name="connsiteY7" fmla="*/ 1046886 h 1141603"/>
              <a:gd name="connsiteX0" fmla="*/ 0 w 3020730"/>
              <a:gd name="connsiteY0" fmla="*/ 1141676 h 1141676"/>
              <a:gd name="connsiteX1" fmla="*/ 562343 w 3020730"/>
              <a:gd name="connsiteY1" fmla="*/ 537220 h 1141676"/>
              <a:gd name="connsiteX2" fmla="*/ 1184435 w 3020730"/>
              <a:gd name="connsiteY2" fmla="*/ 132486 h 1141676"/>
              <a:gd name="connsiteX3" fmla="*/ 1799032 w 3020730"/>
              <a:gd name="connsiteY3" fmla="*/ 5070 h 1141676"/>
              <a:gd name="connsiteX4" fmla="*/ 2451104 w 3020730"/>
              <a:gd name="connsiteY4" fmla="*/ 274893 h 1141676"/>
              <a:gd name="connsiteX5" fmla="*/ 2818363 w 3020730"/>
              <a:gd name="connsiteY5" fmla="*/ 679627 h 1141676"/>
              <a:gd name="connsiteX6" fmla="*/ 3020730 w 3020730"/>
              <a:gd name="connsiteY6" fmla="*/ 1046886 h 1141676"/>
              <a:gd name="connsiteX7" fmla="*/ 3020730 w 3020730"/>
              <a:gd name="connsiteY7" fmla="*/ 1046886 h 1141676"/>
              <a:gd name="connsiteX0" fmla="*/ 150 w 3020880"/>
              <a:gd name="connsiteY0" fmla="*/ 1141676 h 1141676"/>
              <a:gd name="connsiteX1" fmla="*/ 562493 w 3020880"/>
              <a:gd name="connsiteY1" fmla="*/ 537220 h 1141676"/>
              <a:gd name="connsiteX2" fmla="*/ 1184585 w 3020880"/>
              <a:gd name="connsiteY2" fmla="*/ 132486 h 1141676"/>
              <a:gd name="connsiteX3" fmla="*/ 1799182 w 3020880"/>
              <a:gd name="connsiteY3" fmla="*/ 5070 h 1141676"/>
              <a:gd name="connsiteX4" fmla="*/ 2451254 w 3020880"/>
              <a:gd name="connsiteY4" fmla="*/ 274893 h 1141676"/>
              <a:gd name="connsiteX5" fmla="*/ 2818513 w 3020880"/>
              <a:gd name="connsiteY5" fmla="*/ 679627 h 1141676"/>
              <a:gd name="connsiteX6" fmla="*/ 3020880 w 3020880"/>
              <a:gd name="connsiteY6" fmla="*/ 1046886 h 1141676"/>
              <a:gd name="connsiteX7" fmla="*/ 3020880 w 3020880"/>
              <a:gd name="connsiteY7" fmla="*/ 1046886 h 1141676"/>
              <a:gd name="connsiteX0" fmla="*/ 150 w 3020880"/>
              <a:gd name="connsiteY0" fmla="*/ 1168799 h 1168799"/>
              <a:gd name="connsiteX1" fmla="*/ 562493 w 3020880"/>
              <a:gd name="connsiteY1" fmla="*/ 564343 h 1168799"/>
              <a:gd name="connsiteX2" fmla="*/ 1184585 w 3020880"/>
              <a:gd name="connsiteY2" fmla="*/ 159609 h 1168799"/>
              <a:gd name="connsiteX3" fmla="*/ 2077728 w 3020880"/>
              <a:gd name="connsiteY3" fmla="*/ 3991 h 1168799"/>
              <a:gd name="connsiteX4" fmla="*/ 2451254 w 3020880"/>
              <a:gd name="connsiteY4" fmla="*/ 302016 h 1168799"/>
              <a:gd name="connsiteX5" fmla="*/ 2818513 w 3020880"/>
              <a:gd name="connsiteY5" fmla="*/ 706750 h 1168799"/>
              <a:gd name="connsiteX6" fmla="*/ 3020880 w 3020880"/>
              <a:gd name="connsiteY6" fmla="*/ 1074009 h 1168799"/>
              <a:gd name="connsiteX7" fmla="*/ 3020880 w 3020880"/>
              <a:gd name="connsiteY7" fmla="*/ 1074009 h 1168799"/>
              <a:gd name="connsiteX0" fmla="*/ 150 w 3020880"/>
              <a:gd name="connsiteY0" fmla="*/ 1167228 h 1167228"/>
              <a:gd name="connsiteX1" fmla="*/ 562493 w 3020880"/>
              <a:gd name="connsiteY1" fmla="*/ 562772 h 1167228"/>
              <a:gd name="connsiteX2" fmla="*/ 1184585 w 3020880"/>
              <a:gd name="connsiteY2" fmla="*/ 158038 h 1167228"/>
              <a:gd name="connsiteX3" fmla="*/ 2077728 w 3020880"/>
              <a:gd name="connsiteY3" fmla="*/ 2420 h 1167228"/>
              <a:gd name="connsiteX4" fmla="*/ 2571706 w 3020880"/>
              <a:gd name="connsiteY4" fmla="*/ 262842 h 1167228"/>
              <a:gd name="connsiteX5" fmla="*/ 2818513 w 3020880"/>
              <a:gd name="connsiteY5" fmla="*/ 705179 h 1167228"/>
              <a:gd name="connsiteX6" fmla="*/ 3020880 w 3020880"/>
              <a:gd name="connsiteY6" fmla="*/ 1072438 h 1167228"/>
              <a:gd name="connsiteX7" fmla="*/ 3020880 w 3020880"/>
              <a:gd name="connsiteY7" fmla="*/ 1072438 h 1167228"/>
              <a:gd name="connsiteX0" fmla="*/ 150 w 3020880"/>
              <a:gd name="connsiteY0" fmla="*/ 1167228 h 1167228"/>
              <a:gd name="connsiteX1" fmla="*/ 562493 w 3020880"/>
              <a:gd name="connsiteY1" fmla="*/ 562772 h 1167228"/>
              <a:gd name="connsiteX2" fmla="*/ 1184585 w 3020880"/>
              <a:gd name="connsiteY2" fmla="*/ 158038 h 1167228"/>
              <a:gd name="connsiteX3" fmla="*/ 2077728 w 3020880"/>
              <a:gd name="connsiteY3" fmla="*/ 2420 h 1167228"/>
              <a:gd name="connsiteX4" fmla="*/ 2571706 w 3020880"/>
              <a:gd name="connsiteY4" fmla="*/ 262842 h 1167228"/>
              <a:gd name="connsiteX5" fmla="*/ 2871211 w 3020880"/>
              <a:gd name="connsiteY5" fmla="*/ 695779 h 1167228"/>
              <a:gd name="connsiteX6" fmla="*/ 3020880 w 3020880"/>
              <a:gd name="connsiteY6" fmla="*/ 1072438 h 1167228"/>
              <a:gd name="connsiteX7" fmla="*/ 3020880 w 3020880"/>
              <a:gd name="connsiteY7" fmla="*/ 1072438 h 116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880" h="1167228">
                <a:moveTo>
                  <a:pt x="150" y="1167228"/>
                </a:moveTo>
                <a:cubicBezTo>
                  <a:pt x="-8596" y="1159836"/>
                  <a:pt x="365087" y="730970"/>
                  <a:pt x="562493" y="562772"/>
                </a:cubicBezTo>
                <a:cubicBezTo>
                  <a:pt x="759899" y="394574"/>
                  <a:pt x="932046" y="251430"/>
                  <a:pt x="1184585" y="158038"/>
                </a:cubicBezTo>
                <a:cubicBezTo>
                  <a:pt x="1437124" y="64646"/>
                  <a:pt x="1846541" y="-15047"/>
                  <a:pt x="2077728" y="2420"/>
                </a:cubicBezTo>
                <a:cubicBezTo>
                  <a:pt x="2308915" y="19887"/>
                  <a:pt x="2439459" y="147282"/>
                  <a:pt x="2571706" y="262842"/>
                </a:cubicBezTo>
                <a:cubicBezTo>
                  <a:pt x="2703953" y="378402"/>
                  <a:pt x="2796349" y="560846"/>
                  <a:pt x="2871211" y="695779"/>
                </a:cubicBezTo>
                <a:cubicBezTo>
                  <a:pt x="2946073" y="830712"/>
                  <a:pt x="3020880" y="1072438"/>
                  <a:pt x="3020880" y="1072438"/>
                </a:cubicBezTo>
                <a:lnTo>
                  <a:pt x="3020880" y="1072438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任意形状 7"/>
          <p:cNvSpPr/>
          <p:nvPr/>
        </p:nvSpPr>
        <p:spPr>
          <a:xfrm>
            <a:off x="2347913" y="3268663"/>
            <a:ext cx="7269162" cy="2247900"/>
          </a:xfrm>
          <a:custGeom>
            <a:avLst/>
            <a:gdLst>
              <a:gd name="connsiteX0" fmla="*/ 0 w 2330970"/>
              <a:gd name="connsiteY0" fmla="*/ 787248 h 794743"/>
              <a:gd name="connsiteX1" fmla="*/ 277318 w 2330970"/>
              <a:gd name="connsiteY1" fmla="*/ 517425 h 794743"/>
              <a:gd name="connsiteX2" fmla="*/ 592111 w 2330970"/>
              <a:gd name="connsiteY2" fmla="*/ 270087 h 794743"/>
              <a:gd name="connsiteX3" fmla="*/ 854439 w 2330970"/>
              <a:gd name="connsiteY3" fmla="*/ 142671 h 794743"/>
              <a:gd name="connsiteX4" fmla="*/ 1146748 w 2330970"/>
              <a:gd name="connsiteY4" fmla="*/ 30244 h 794743"/>
              <a:gd name="connsiteX5" fmla="*/ 1311639 w 2330970"/>
              <a:gd name="connsiteY5" fmla="*/ 264 h 794743"/>
              <a:gd name="connsiteX6" fmla="*/ 1596452 w 2330970"/>
              <a:gd name="connsiteY6" fmla="*/ 22749 h 794743"/>
              <a:gd name="connsiteX7" fmla="*/ 1813810 w 2330970"/>
              <a:gd name="connsiteY7" fmla="*/ 127681 h 794743"/>
              <a:gd name="connsiteX8" fmla="*/ 2068643 w 2330970"/>
              <a:gd name="connsiteY8" fmla="*/ 345038 h 794743"/>
              <a:gd name="connsiteX9" fmla="*/ 2233534 w 2330970"/>
              <a:gd name="connsiteY9" fmla="*/ 577385 h 794743"/>
              <a:gd name="connsiteX10" fmla="*/ 2330970 w 2330970"/>
              <a:gd name="connsiteY10" fmla="*/ 794743 h 79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0970" h="794743">
                <a:moveTo>
                  <a:pt x="0" y="787248"/>
                </a:moveTo>
                <a:cubicBezTo>
                  <a:pt x="89316" y="695433"/>
                  <a:pt x="178633" y="603618"/>
                  <a:pt x="277318" y="517425"/>
                </a:cubicBezTo>
                <a:cubicBezTo>
                  <a:pt x="376003" y="431232"/>
                  <a:pt x="495924" y="332546"/>
                  <a:pt x="592111" y="270087"/>
                </a:cubicBezTo>
                <a:cubicBezTo>
                  <a:pt x="688298" y="207628"/>
                  <a:pt x="761999" y="182645"/>
                  <a:pt x="854439" y="142671"/>
                </a:cubicBezTo>
                <a:cubicBezTo>
                  <a:pt x="946879" y="102697"/>
                  <a:pt x="1070548" y="53978"/>
                  <a:pt x="1146748" y="30244"/>
                </a:cubicBezTo>
                <a:cubicBezTo>
                  <a:pt x="1222948" y="6509"/>
                  <a:pt x="1236688" y="1513"/>
                  <a:pt x="1311639" y="264"/>
                </a:cubicBezTo>
                <a:cubicBezTo>
                  <a:pt x="1386590" y="-985"/>
                  <a:pt x="1512757" y="1513"/>
                  <a:pt x="1596452" y="22749"/>
                </a:cubicBezTo>
                <a:cubicBezTo>
                  <a:pt x="1680147" y="43985"/>
                  <a:pt x="1735112" y="73966"/>
                  <a:pt x="1813810" y="127681"/>
                </a:cubicBezTo>
                <a:cubicBezTo>
                  <a:pt x="1892508" y="181396"/>
                  <a:pt x="1998689" y="270087"/>
                  <a:pt x="2068643" y="345038"/>
                </a:cubicBezTo>
                <a:cubicBezTo>
                  <a:pt x="2138597" y="419989"/>
                  <a:pt x="2189813" y="502434"/>
                  <a:pt x="2233534" y="577385"/>
                </a:cubicBezTo>
                <a:cubicBezTo>
                  <a:pt x="2277255" y="652336"/>
                  <a:pt x="2330970" y="794743"/>
                  <a:pt x="2330970" y="794743"/>
                </a:cubicBezTo>
              </a:path>
            </a:pathLst>
          </a:custGeom>
          <a:noFill/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cxnSp>
        <p:nvCxnSpPr>
          <p:cNvPr id="9" name="直线箭头连接符 8"/>
          <p:cNvCxnSpPr/>
          <p:nvPr/>
        </p:nvCxnSpPr>
        <p:spPr>
          <a:xfrm flipV="1">
            <a:off x="1449388" y="696913"/>
            <a:ext cx="4762" cy="537051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9"/>
          <p:cNvCxnSpPr/>
          <p:nvPr/>
        </p:nvCxnSpPr>
        <p:spPr>
          <a:xfrm>
            <a:off x="1449388" y="6067425"/>
            <a:ext cx="10040937" cy="1905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太阳 10"/>
          <p:cNvSpPr/>
          <p:nvPr/>
        </p:nvSpPr>
        <p:spPr>
          <a:xfrm>
            <a:off x="8167688" y="1616075"/>
            <a:ext cx="306387" cy="341313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2" name="云形 11"/>
          <p:cNvSpPr/>
          <p:nvPr/>
        </p:nvSpPr>
        <p:spPr>
          <a:xfrm>
            <a:off x="7654925" y="3422650"/>
            <a:ext cx="315913" cy="2301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3" name="同心圆 12"/>
          <p:cNvSpPr/>
          <p:nvPr/>
        </p:nvSpPr>
        <p:spPr>
          <a:xfrm>
            <a:off x="6224588" y="3114675"/>
            <a:ext cx="319087" cy="307975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cxnSp>
        <p:nvCxnSpPr>
          <p:cNvPr id="14" name="曲线连接符 13"/>
          <p:cNvCxnSpPr>
            <a:endCxn id="11" idx="2"/>
          </p:cNvCxnSpPr>
          <p:nvPr/>
        </p:nvCxnSpPr>
        <p:spPr>
          <a:xfrm rot="5400000" flipH="1" flipV="1">
            <a:off x="7323138" y="2462213"/>
            <a:ext cx="1501775" cy="492125"/>
          </a:xfrm>
          <a:prstGeom prst="curvedConnector3">
            <a:avLst/>
          </a:prstGeom>
          <a:ln w="25400" cap="rnd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defRPr/>
            </a:pPr>
            <a:r>
              <a:rPr lang="zh-CN" altLang="zh-CN">
                <a:latin typeface="Arial" charset="0"/>
              </a:rPr>
              <a:t/>
            </a:r>
            <a:br>
              <a:rPr lang="zh-CN" altLang="zh-CN">
                <a:latin typeface="Arial" charset="0"/>
              </a:rPr>
            </a:br>
            <a:endParaRPr lang="zh-CN" altLang="zh-CN">
              <a:latin typeface="Arial" charset="0"/>
            </a:endParaRPr>
          </a:p>
          <a:p>
            <a:pPr defTabSz="914400">
              <a:defRPr/>
            </a:pPr>
            <a:endParaRPr lang="zh-CN" altLang="zh-CN">
              <a:latin typeface="Arial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defRPr/>
            </a:pPr>
            <a:endParaRPr lang="zh-CN" altLang="zh-CN">
              <a:latin typeface="Arial" charset="0"/>
            </a:endParaRPr>
          </a:p>
          <a:p>
            <a:pPr defTabSz="914400">
              <a:defRPr/>
            </a:pPr>
            <a:endParaRPr lang="zh-CN" altLang="zh-CN">
              <a:latin typeface="Arial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defRPr/>
            </a:pPr>
            <a:r>
              <a:rPr lang="zh-CN" altLang="zh-CN">
                <a:latin typeface="Arial" charset="0"/>
              </a:rPr>
              <a:t/>
            </a:r>
            <a:br>
              <a:rPr lang="zh-CN" altLang="zh-CN">
                <a:latin typeface="Arial" charset="0"/>
              </a:rPr>
            </a:br>
            <a:endParaRPr lang="zh-CN" altLang="zh-CN">
              <a:latin typeface="Arial" charset="0"/>
            </a:endParaRPr>
          </a:p>
          <a:p>
            <a:pPr defTabSz="914400">
              <a:defRPr/>
            </a:pPr>
            <a:endParaRPr lang="zh-CN" altLang="zh-CN">
              <a:latin typeface="Arial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defRPr/>
            </a:pPr>
            <a:endParaRPr lang="zh-CN" altLang="zh-CN">
              <a:latin typeface="Arial" charset="0"/>
            </a:endParaRPr>
          </a:p>
          <a:p>
            <a:pPr defTabSz="914400">
              <a:defRPr/>
            </a:pPr>
            <a:r>
              <a:rPr lang="zh-CN" altLang="zh-CN" b="1">
                <a:latin typeface="Arial" charset="0"/>
              </a:rPr>
              <a:t>                                                       </a:t>
            </a:r>
          </a:p>
          <a:p>
            <a:pPr defTabSz="914400">
              <a:defRPr/>
            </a:pPr>
            <a:endParaRPr lang="zh-CN" altLang="zh-CN">
              <a:latin typeface="Arial" charset="0"/>
            </a:endParaRPr>
          </a:p>
        </p:txBody>
      </p:sp>
      <p:cxnSp>
        <p:nvCxnSpPr>
          <p:cNvPr id="28" name="曲线连接符 27"/>
          <p:cNvCxnSpPr>
            <a:stCxn id="12" idx="1"/>
            <a:endCxn id="13" idx="5"/>
          </p:cNvCxnSpPr>
          <p:nvPr/>
        </p:nvCxnSpPr>
        <p:spPr>
          <a:xfrm rot="5400000" flipH="1">
            <a:off x="7019132" y="2856706"/>
            <a:ext cx="273050" cy="1316037"/>
          </a:xfrm>
          <a:prstGeom prst="curvedConnector3">
            <a:avLst>
              <a:gd name="adj1" fmla="val -83461"/>
            </a:avLst>
          </a:prstGeom>
          <a:ln w="28575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3" name="文本框 48"/>
          <p:cNvSpPr txBox="1">
            <a:spLocks noChangeArrowheads="1"/>
          </p:cNvSpPr>
          <p:nvPr/>
        </p:nvSpPr>
        <p:spPr bwMode="auto">
          <a:xfrm>
            <a:off x="8702675" y="6232525"/>
            <a:ext cx="3062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>
                <a:latin typeface="Rockwell" charset="0"/>
                <a:cs typeface="DengXian" charset="-122"/>
              </a:rPr>
              <a:t>城市人口规模</a:t>
            </a:r>
          </a:p>
        </p:txBody>
      </p:sp>
      <p:sp>
        <p:nvSpPr>
          <p:cNvPr id="27664" name="文本框 49"/>
          <p:cNvSpPr txBox="1">
            <a:spLocks noChangeArrowheads="1"/>
          </p:cNvSpPr>
          <p:nvPr/>
        </p:nvSpPr>
        <p:spPr bwMode="auto">
          <a:xfrm>
            <a:off x="1325563" y="733425"/>
            <a:ext cx="2835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>
                <a:latin typeface="Rockwell" charset="0"/>
                <a:cs typeface="DengXian" charset="-122"/>
              </a:rPr>
              <a:t>劳动生产率</a:t>
            </a:r>
            <a:endParaRPr kumimoji="1" lang="en-US" altLang="zh-CN">
              <a:latin typeface="Rockwell" charset="0"/>
              <a:cs typeface="DengXian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>
                <a:latin typeface="Rockwell" charset="0"/>
                <a:cs typeface="DengXian" charset="-122"/>
              </a:rPr>
              <a:t>（收入、福利）</a:t>
            </a:r>
          </a:p>
        </p:txBody>
      </p:sp>
      <p:sp>
        <p:nvSpPr>
          <p:cNvPr id="26641" name="文本框 50"/>
          <p:cNvSpPr txBox="1">
            <a:spLocks noChangeArrowheads="1"/>
          </p:cNvSpPr>
          <p:nvPr/>
        </p:nvSpPr>
        <p:spPr bwMode="auto">
          <a:xfrm>
            <a:off x="8116888" y="1204913"/>
            <a:ext cx="792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>
                <a:latin typeface="Rockwell" charset="0"/>
                <a:cs typeface="DengXian" charset="-122"/>
              </a:rPr>
              <a:t>Ｏ</a:t>
            </a:r>
          </a:p>
        </p:txBody>
      </p:sp>
      <p:sp>
        <p:nvSpPr>
          <p:cNvPr id="26642" name="文本框 51"/>
          <p:cNvSpPr txBox="1">
            <a:spLocks noChangeArrowheads="1"/>
          </p:cNvSpPr>
          <p:nvPr/>
        </p:nvSpPr>
        <p:spPr bwMode="auto">
          <a:xfrm>
            <a:off x="7681913" y="3649663"/>
            <a:ext cx="792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>
                <a:latin typeface="Rockwell" charset="0"/>
                <a:cs typeface="DengXian" charset="-122"/>
              </a:rPr>
              <a:t>Ｎ</a:t>
            </a:r>
          </a:p>
        </p:txBody>
      </p:sp>
      <p:sp>
        <p:nvSpPr>
          <p:cNvPr id="26643" name="文本框 52"/>
          <p:cNvSpPr txBox="1">
            <a:spLocks noChangeArrowheads="1"/>
          </p:cNvSpPr>
          <p:nvPr/>
        </p:nvSpPr>
        <p:spPr bwMode="auto">
          <a:xfrm>
            <a:off x="6121400" y="3514725"/>
            <a:ext cx="792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>
                <a:latin typeface="Rockwell" charset="0"/>
                <a:cs typeface="DengXian" charset="-122"/>
              </a:rPr>
              <a:t>Ａ</a:t>
            </a:r>
          </a:p>
        </p:txBody>
      </p:sp>
    </p:spTree>
    <p:extLst>
      <p:ext uri="{BB962C8B-B14F-4D97-AF65-F5344CB8AC3E}">
        <p14:creationId xmlns:p14="http://schemas.microsoft.com/office/powerpoint/2010/main" val="32820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641" grpId="0"/>
      <p:bldP spid="26642" grpId="0"/>
      <p:bldP spid="2664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75995"/>
          </a:xfrm>
        </p:spPr>
        <p:txBody>
          <a:bodyPr/>
          <a:lstStyle/>
          <a:p>
            <a:pPr algn="ctr"/>
            <a:r>
              <a:rPr kumimoji="1" lang="zh-CN" altLang="en-US" dirty="0" smtClean="0"/>
              <a:t>城市人多真的加剧污染吗？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440"/>
            <a:ext cx="1219200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1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98" y="1"/>
            <a:ext cx="10607042" cy="1036316"/>
          </a:xfrm>
        </p:spPr>
        <p:txBody>
          <a:bodyPr/>
          <a:lstStyle/>
          <a:p>
            <a:pPr algn="ctr"/>
            <a:r>
              <a:rPr kumimoji="1" lang="zh-CN" altLang="en-US" smtClean="0"/>
              <a:t>城市人多真的加剧污染吗？</a:t>
            </a:r>
            <a:endParaRPr kumimoji="1" lang="zh-CN" altLang="en-US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-2" y="1036316"/>
          <a:ext cx="12192001" cy="562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6879"/>
                <a:gridCol w="1302167"/>
                <a:gridCol w="1302167"/>
                <a:gridCol w="1302167"/>
                <a:gridCol w="1302167"/>
                <a:gridCol w="1446060"/>
                <a:gridCol w="1302167"/>
                <a:gridCol w="1302167"/>
                <a:gridCol w="1446060"/>
              </a:tblGrid>
              <a:tr h="281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被解释变量：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(2)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(3)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(4)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(5)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(6)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(7)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(8)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623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</a:rPr>
                        <a:t>log_pollution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工业废水排放量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工业废水</a:t>
                      </a:r>
                      <a:r>
                        <a:rPr lang="en-US" sz="1800" kern="0">
                          <a:effectLst/>
                        </a:rPr>
                        <a:t>COD</a:t>
                      </a:r>
                      <a:r>
                        <a:rPr lang="zh-CN" sz="1800" kern="0">
                          <a:effectLst/>
                        </a:rPr>
                        <a:t>排放量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工业废气排放量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工业二氧化硫排放量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工业粉（烟）尘排放量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生活废水排放量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生活二氧化硫排放量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生活粉（烟）尘排放量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</a:rPr>
                        <a:t>log_popcity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0.044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-0.023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-0.027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-0.099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-0.069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0.007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0.289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-0.193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(0.083)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(0.122)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(0.088)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(0.092)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(0.134)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(0.044)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(0.205)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(0.231)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log_GDP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0.174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0.247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0.315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-0.038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-0.650**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-0.126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0.883*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1.717***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(0.190)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(0.270)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(0.200)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(0.213)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(0.323)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(0.098)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(0.452)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(0.516)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industrialrate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2.077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-0.177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6.397***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4.366**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-7.895**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-0.041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-3.283***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-2.662*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(1.787)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(0.703)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(1.887)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(2.069)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(3.156)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(0.256)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(1.176)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(1.366)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623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industrialratesq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-3.643**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-4.703***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-3.814*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7.570**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(1.708)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(1.804)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(1.944)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(2.931)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_cons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4.503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3.138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0.702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6.154*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19.086***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9.746***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-10.428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-18.821**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(2.884)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(3.984)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(3.047)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(3.226)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(4.855)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(1.449)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(6.669)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(7.620)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Controls 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Year FE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City FE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776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776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776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770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724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776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776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774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R</a:t>
                      </a:r>
                      <a:r>
                        <a:rPr lang="en-US" sz="1800" kern="0" baseline="30000">
                          <a:effectLst/>
                        </a:rPr>
                        <a:t>2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0.088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0.107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0.550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0.121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0.256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0.671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0.170</a:t>
                      </a:r>
                      <a:endParaRPr lang="zh-CN" sz="1800" kern="10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0.245</a:t>
                      </a:r>
                      <a:endParaRPr lang="zh-CN" sz="1800" kern="100" dirty="0">
                        <a:effectLst/>
                        <a:latin typeface="等线" charset="-122"/>
                        <a:ea typeface="等线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87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7280"/>
          </a:xfrm>
        </p:spPr>
        <p:txBody>
          <a:bodyPr/>
          <a:lstStyle/>
          <a:p>
            <a:pPr algn="ctr"/>
            <a:r>
              <a:rPr kumimoji="1" lang="zh-CN" altLang="en-US" dirty="0" smtClean="0"/>
              <a:t>城市人多真的增加拥堵吗？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2192000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1432560" y="4754294"/>
            <a:ext cx="10195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 kern="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城市人口规模每增加一倍，通勤时间仅增加</a:t>
            </a:r>
            <a:r>
              <a:rPr lang="en-US" altLang="zh-CN" sz="2400" kern="0" dirty="0">
                <a:solidFill>
                  <a:srgbClr val="FF0000"/>
                </a:solidFill>
                <a:latin typeface="Times New Roman" charset="0"/>
              </a:rPr>
              <a:t>10.54%</a:t>
            </a:r>
            <a:r>
              <a:rPr lang="zh-CN" altLang="zh-CN" sz="2400" kern="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，为</a:t>
            </a:r>
            <a:r>
              <a:rPr lang="en-US" altLang="zh-CN" sz="2400" kern="0" dirty="0">
                <a:solidFill>
                  <a:srgbClr val="FF0000"/>
                </a:solidFill>
                <a:latin typeface="Times New Roman" charset="0"/>
              </a:rPr>
              <a:t>2.23</a:t>
            </a:r>
            <a:r>
              <a:rPr lang="zh-CN" altLang="zh-CN" sz="2400" kern="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分钟</a:t>
            </a:r>
            <a:r>
              <a:rPr lang="zh-CN" altLang="zh-CN" sz="2400" dirty="0" smtClean="0">
                <a:solidFill>
                  <a:srgbClr val="FF0000"/>
                </a:solidFill>
                <a:effectLst/>
              </a:rPr>
              <a:t> 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6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01600"/>
            <a:ext cx="10515600" cy="779463"/>
          </a:xfrm>
        </p:spPr>
        <p:txBody>
          <a:bodyPr/>
          <a:lstStyle/>
          <a:p>
            <a:pPr algn="ctr"/>
            <a:r>
              <a:rPr kumimoji="1" lang="zh-CN" altLang="en-US" dirty="0" smtClean="0"/>
              <a:t>城市人多真的增加拥堵吗？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1063"/>
            <a:ext cx="12192000" cy="5976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1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4128" y="459317"/>
            <a:ext cx="4389120" cy="1749552"/>
          </a:xfrm>
        </p:spPr>
        <p:txBody>
          <a:bodyPr>
            <a:normAutofit/>
          </a:bodyPr>
          <a:lstStyle/>
          <a:p>
            <a:r>
              <a:rPr kumimoji="1" lang="zh-CN" altLang="en-US" sz="3600" dirty="0"/>
              <a:t>为什么人多</a:t>
            </a:r>
            <a:r>
              <a:rPr kumimoji="1" lang="zh-CN" altLang="en-US" sz="3600" dirty="0" smtClean="0"/>
              <a:t>，</a:t>
            </a:r>
            <a:r>
              <a:rPr kumimoji="1" lang="en-US" altLang="zh-CN" sz="3600" dirty="0" smtClean="0"/>
              <a:t/>
            </a:r>
            <a:br>
              <a:rPr kumimoji="1" lang="en-US" altLang="zh-CN" sz="3600" dirty="0" smtClean="0"/>
            </a:br>
            <a:r>
              <a:rPr kumimoji="1" lang="zh-CN" altLang="en-US" sz="3600" dirty="0" smtClean="0"/>
              <a:t>并</a:t>
            </a:r>
            <a:r>
              <a:rPr kumimoji="1" lang="zh-CN" altLang="en-US" sz="3600" dirty="0"/>
              <a:t>没有太堵？</a:t>
            </a:r>
            <a:r>
              <a:rPr kumimoji="1" lang="en-US" altLang="zh-CN" sz="3100" dirty="0"/>
              <a:t/>
            </a:r>
            <a:br>
              <a:rPr kumimoji="1" lang="en-US" altLang="zh-CN" sz="3100" dirty="0"/>
            </a:br>
            <a:r>
              <a:rPr kumimoji="1" lang="zh-CN" altLang="en-US" sz="1800" dirty="0"/>
              <a:t>（</a:t>
            </a:r>
            <a:r>
              <a:rPr lang="zh-CN" altLang="zh-CN" sz="1800" dirty="0"/>
              <a:t>李杰伟、陆铭，</a:t>
            </a:r>
            <a:r>
              <a:rPr lang="en-US" altLang="zh-CN" sz="1800" dirty="0"/>
              <a:t>2018</a:t>
            </a:r>
            <a:r>
              <a:rPr lang="zh-CN" altLang="zh-CN" sz="1800" dirty="0"/>
              <a:t> </a:t>
            </a:r>
            <a:r>
              <a:rPr lang="zh-CN" altLang="en-US" sz="3100" dirty="0"/>
              <a:t>）</a:t>
            </a:r>
            <a:endParaRPr kumimoji="1" lang="zh-CN" altLang="en-US" sz="31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24129" y="2286000"/>
            <a:ext cx="4389120" cy="3931920"/>
          </a:xfrm>
        </p:spPr>
        <p:txBody>
          <a:bodyPr anchor="ctr">
            <a:normAutofit/>
          </a:bodyPr>
          <a:lstStyle/>
          <a:p>
            <a:r>
              <a:rPr kumimoji="1" lang="zh-CN" altLang="en-US" sz="2800" dirty="0"/>
              <a:t>人与人距离更</a:t>
            </a:r>
            <a:r>
              <a:rPr kumimoji="1" lang="zh-CN" altLang="en-US" sz="2800" dirty="0" smtClean="0"/>
              <a:t>近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公共</a:t>
            </a:r>
            <a:r>
              <a:rPr kumimoji="1" lang="zh-CN" altLang="en-US" sz="2800" dirty="0"/>
              <a:t>交通</a:t>
            </a:r>
            <a:endParaRPr kumimoji="1" lang="en-US" altLang="zh-CN" sz="2800" dirty="0"/>
          </a:p>
          <a:p>
            <a:r>
              <a:rPr kumimoji="1" lang="zh-CN" altLang="en-US" sz="2800" dirty="0"/>
              <a:t>租房子，尤其是新市民</a:t>
            </a:r>
            <a:endParaRPr kumimoji="1" lang="en-US" altLang="zh-CN" sz="2800" dirty="0"/>
          </a:p>
          <a:p>
            <a:endParaRPr kumimoji="1" lang="en-US" altLang="zh-CN" sz="2800" dirty="0"/>
          </a:p>
          <a:p>
            <a:r>
              <a:rPr kumimoji="1" lang="zh-CN" altLang="en-US" sz="2800" dirty="0" smtClean="0"/>
              <a:t>给定人口，密度是缓解拥堵的</a:t>
            </a:r>
            <a:endParaRPr kumimoji="1" lang="zh-CN" altLang="en-US" sz="2800" dirty="0"/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21317" r="17529"/>
          <a:stretch>
            <a:fillRect/>
          </a:stretch>
        </p:blipFill>
        <p:spPr bwMode="auto">
          <a:xfrm>
            <a:off x="6095998" y="-5206"/>
            <a:ext cx="6096002" cy="687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35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外来人口增加拥堵？不！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sz="2400" dirty="0" smtClean="0"/>
              <a:t>（李杰伟、韩立彬，</a:t>
            </a:r>
            <a:r>
              <a:rPr kumimoji="1" lang="en-US" altLang="zh-CN" sz="2400" dirty="0" smtClean="0"/>
              <a:t>2020)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348" y="1941536"/>
            <a:ext cx="6691630" cy="471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4435475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dirty="0">
                <a:solidFill>
                  <a:srgbClr val="0000FF"/>
                </a:solidFill>
              </a:rPr>
              <a:t>市场分割</a:t>
            </a:r>
            <a:r>
              <a:rPr lang="en-US" altLang="zh-CN" sz="2800" dirty="0"/>
              <a:t>+</a:t>
            </a:r>
            <a:r>
              <a:rPr lang="zh-CN" altLang="en-US" sz="3600" dirty="0">
                <a:solidFill>
                  <a:srgbClr val="0000FF"/>
                </a:solidFill>
              </a:rPr>
              <a:t>统一</a:t>
            </a:r>
            <a:r>
              <a:rPr lang="zh-CN" altLang="en-US" sz="3600" dirty="0" smtClean="0">
                <a:solidFill>
                  <a:srgbClr val="0000FF"/>
                </a:solidFill>
              </a:rPr>
              <a:t>货币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sz="4800" b="1" dirty="0" smtClean="0"/>
              <a:t>=</a:t>
            </a:r>
            <a:br>
              <a:rPr lang="en-US" altLang="zh-CN" sz="4800" b="1" dirty="0" smtClean="0"/>
            </a:br>
            <a:r>
              <a:rPr lang="zh-CN" altLang="en-US" sz="4800" b="1" dirty="0" smtClean="0">
                <a:solidFill>
                  <a:srgbClr val="C00000"/>
                </a:solidFill>
              </a:rPr>
              <a:t>中国经济的欧元区化</a:t>
            </a:r>
            <a:r>
              <a:rPr lang="en-US" altLang="zh-CN" sz="4800" b="1" dirty="0" smtClean="0">
                <a:solidFill>
                  <a:srgbClr val="C00000"/>
                </a:solidFill>
              </a:rPr>
              <a:t/>
            </a:r>
            <a:br>
              <a:rPr lang="en-US" altLang="zh-CN" sz="4800" b="1" dirty="0" smtClean="0">
                <a:solidFill>
                  <a:srgbClr val="C00000"/>
                </a:solidFill>
              </a:rPr>
            </a:br>
            <a:r>
              <a:rPr lang="en-US" altLang="zh-CN" sz="4800" b="1" dirty="0" err="1" smtClean="0">
                <a:solidFill>
                  <a:srgbClr val="C00000"/>
                </a:solidFill>
              </a:rPr>
              <a:t>Eurozonization</a:t>
            </a:r>
            <a:endParaRPr lang="zh-CN" altLang="en-US" sz="4800" b="1" dirty="0" smtClean="0">
              <a:solidFill>
                <a:srgbClr val="C00000"/>
              </a:solidFill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351089" y="1989138"/>
            <a:ext cx="3538537" cy="12239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>
                <a:ea typeface="华文中宋" panose="02010600040101010101" pitchFamily="2" charset="-122"/>
              </a:rPr>
              <a:t>劳动生产率巨大差异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6383339" y="1989138"/>
            <a:ext cx="3538537" cy="12239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>
                <a:ea typeface="华文中宋" panose="02010600040101010101" pitchFamily="2" charset="-122"/>
              </a:rPr>
              <a:t>欠发达地区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altLang="en-US" sz="2800">
                <a:ea typeface="华文中宋" panose="02010600040101010101" pitchFamily="2" charset="-122"/>
              </a:rPr>
              <a:t>汇率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</a:rPr>
              <a:t>”</a:t>
            </a:r>
            <a:r>
              <a:rPr lang="zh-CN" altLang="en-US" sz="2800">
                <a:ea typeface="华文中宋" panose="02010600040101010101" pitchFamily="2" charset="-122"/>
              </a:rPr>
              <a:t>高估，借债发展，但低效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4151313" y="3213101"/>
            <a:ext cx="1008062" cy="93662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7032625" y="3211513"/>
            <a:ext cx="1150938" cy="100965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838200" y="365125"/>
            <a:ext cx="10515600" cy="672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1918494" y="540318"/>
            <a:ext cx="4403725" cy="760499"/>
          </a:xfrm>
          <a:prstGeom prst="wedgeRoundRectCallout">
            <a:avLst>
              <a:gd name="adj1" fmla="val 756"/>
              <a:gd name="adj2" fmla="val 140764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defRPr/>
            </a:pPr>
            <a:r>
              <a:rPr lang="zh-CN" altLang="en-US" sz="2800" smtClean="0">
                <a:solidFill>
                  <a:srgbClr val="FFFFFF"/>
                </a:solidFill>
              </a:rPr>
              <a:t>削减欠发达地区的工资？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0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6600" b="1" dirty="0" smtClean="0">
                <a:solidFill>
                  <a:srgbClr val="FF0000"/>
                </a:solidFill>
              </a:rPr>
              <a:t>承载力是动态变化的</a:t>
            </a:r>
            <a:endParaRPr kumimoji="1" lang="zh-CN" altLang="en-US" sz="6600" b="1" dirty="0">
              <a:solidFill>
                <a:srgbClr val="FF0000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zh-CN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4375" y="180180"/>
            <a:ext cx="10515600" cy="1325563"/>
          </a:xfrm>
        </p:spPr>
        <p:txBody>
          <a:bodyPr/>
          <a:lstStyle/>
          <a:p>
            <a:r>
              <a:rPr kumimoji="1" lang="zh-CN" altLang="en-US" dirty="0" smtClean="0"/>
              <a:t>北京真的缺水吗？</a:t>
            </a:r>
            <a:endParaRPr kumimoji="1"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5523722" y="7"/>
          <a:ext cx="6668277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2497"/>
                <a:gridCol w="1392890"/>
                <a:gridCol w="1392890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effectLst/>
                        </a:rPr>
                        <a:t>2001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effectLst/>
                        </a:rPr>
                        <a:t>2015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人口（万）</a:t>
                      </a:r>
                      <a:endParaRPr lang="zh-CN" alt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1385.1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2170.5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400" u="none" strike="noStrike">
                          <a:effectLst/>
                        </a:rPr>
                        <a:t>GDP</a:t>
                      </a:r>
                      <a:r>
                        <a:rPr lang="zh-CN" altLang="en-US" sz="2400" u="none" strike="noStrike">
                          <a:effectLst/>
                        </a:rPr>
                        <a:t>（亿元）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effectLst/>
                        </a:rPr>
                        <a:t>3708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effectLst/>
                        </a:rPr>
                        <a:t>23014.6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全年供水总量（亿立方米）</a:t>
                      </a:r>
                      <a:endParaRPr lang="zh-CN" alt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38.9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38.2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 smtClean="0">
                          <a:effectLst/>
                        </a:rPr>
                        <a:t>按来源</a:t>
                      </a:r>
                      <a:r>
                        <a:rPr lang="zh-CN" altLang="en-US" sz="2400" u="none" strike="noStrike" dirty="0">
                          <a:effectLst/>
                        </a:rPr>
                        <a:t>分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 smtClean="0">
                          <a:effectLst/>
                        </a:rPr>
                        <a:t>    地</a:t>
                      </a:r>
                      <a:r>
                        <a:rPr lang="zh-CN" altLang="en-US" sz="2400" u="none" strike="noStrike" dirty="0">
                          <a:effectLst/>
                        </a:rPr>
                        <a:t>表水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effectLst/>
                        </a:rPr>
                        <a:t>11.7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effectLst/>
                        </a:rPr>
                        <a:t>2.2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   地下水</a:t>
                      </a:r>
                      <a:endParaRPr lang="zh-CN" alt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27.2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16.7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 smtClean="0">
                          <a:effectLst/>
                        </a:rPr>
                        <a:t>    再生</a:t>
                      </a:r>
                      <a:r>
                        <a:rPr lang="zh-CN" altLang="en-US" sz="2400" u="none" strike="noStrike" dirty="0">
                          <a:effectLst/>
                        </a:rPr>
                        <a:t>水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effectLst/>
                        </a:rPr>
                        <a:t>9.5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 smtClean="0">
                          <a:effectLst/>
                        </a:rPr>
                        <a:t>    南</a:t>
                      </a:r>
                      <a:r>
                        <a:rPr lang="zh-CN" altLang="en-US" sz="2400" u="none" strike="noStrike" dirty="0">
                          <a:effectLst/>
                        </a:rPr>
                        <a:t>水北调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effectLst/>
                        </a:rPr>
                        <a:t>7.6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 smtClean="0">
                          <a:effectLst/>
                        </a:rPr>
                        <a:t>    应急</a:t>
                      </a:r>
                      <a:r>
                        <a:rPr lang="zh-CN" altLang="en-US" sz="2400" u="none" strike="noStrike" dirty="0">
                          <a:effectLst/>
                        </a:rPr>
                        <a:t>供水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effectLst/>
                        </a:rPr>
                        <a:t>2.3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>
                          <a:effectLst/>
                        </a:rPr>
                        <a:t>按用途分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   农业</a:t>
                      </a:r>
                      <a:r>
                        <a:rPr lang="zh-CN" alt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用水</a:t>
                      </a:r>
                      <a:endParaRPr lang="zh-CN" alt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solidFill>
                            <a:srgbClr val="C00000"/>
                          </a:solidFill>
                          <a:effectLst/>
                        </a:rPr>
                        <a:t>17.4</a:t>
                      </a:r>
                      <a:endParaRPr lang="en-US" altLang="zh-CN" sz="2400" b="0" i="0" u="none" strike="noStrike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solidFill>
                            <a:srgbClr val="C00000"/>
                          </a:solidFill>
                          <a:effectLst/>
                        </a:rPr>
                        <a:t>6.5</a:t>
                      </a:r>
                      <a:endParaRPr lang="en-US" altLang="zh-CN" sz="2400" b="0" i="0" u="none" strike="noStrike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   工业</a:t>
                      </a:r>
                      <a:r>
                        <a:rPr lang="zh-CN" alt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用水</a:t>
                      </a:r>
                      <a:endParaRPr lang="zh-CN" alt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9.2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3.9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   生活</a:t>
                      </a:r>
                      <a:r>
                        <a:rPr lang="zh-CN" alt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用水</a:t>
                      </a:r>
                      <a:endParaRPr lang="zh-CN" alt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solidFill>
                            <a:srgbClr val="C00000"/>
                          </a:solidFill>
                          <a:effectLst/>
                        </a:rPr>
                        <a:t>12</a:t>
                      </a:r>
                      <a:endParaRPr lang="en-US" altLang="zh-CN" sz="2400" b="0" i="0" u="none" strike="noStrike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17.5</a:t>
                      </a:r>
                      <a:endParaRPr lang="en-US" altLang="zh-CN" sz="2400" b="0" i="0" u="none" strike="noStrike" dirty="0">
                        <a:solidFill>
                          <a:srgbClr val="C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400" u="none" strike="noStrike" dirty="0" smtClean="0">
                          <a:effectLst/>
                        </a:rPr>
                        <a:t>    环境</a:t>
                      </a:r>
                      <a:r>
                        <a:rPr lang="zh-CN" altLang="en-US" sz="2400" u="none" strike="noStrike" dirty="0">
                          <a:effectLst/>
                        </a:rPr>
                        <a:t>用水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>
                          <a:effectLst/>
                        </a:rPr>
                        <a:t>0.3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2400" u="none" strike="noStrike" dirty="0">
                          <a:effectLst/>
                        </a:rPr>
                        <a:t>10.4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714375" y="1828800"/>
            <a:ext cx="40433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北京的农业用水可以容纳多少人口？</a:t>
            </a:r>
            <a:endParaRPr kumimoji="1" lang="en-US" altLang="zh-CN" sz="3200" dirty="0" smtClean="0"/>
          </a:p>
          <a:p>
            <a:r>
              <a:rPr kumimoji="1" lang="zh-CN" altLang="en-US" sz="3200" dirty="0" smtClean="0"/>
              <a:t>＝</a:t>
            </a:r>
            <a:r>
              <a:rPr kumimoji="1" lang="en-US" altLang="zh-CN" sz="3200" dirty="0" smtClean="0"/>
              <a:t>6.5</a:t>
            </a:r>
            <a:r>
              <a:rPr kumimoji="1" lang="zh-CN" altLang="en-US" sz="3200" dirty="0" smtClean="0"/>
              <a:t>亿</a:t>
            </a:r>
            <a:r>
              <a:rPr kumimoji="1" lang="en-US" altLang="zh-CN" sz="3200" dirty="0" smtClean="0"/>
              <a:t>/(17.5</a:t>
            </a:r>
            <a:r>
              <a:rPr kumimoji="1" lang="zh-CN" altLang="en-US" sz="3200" dirty="0" smtClean="0"/>
              <a:t>亿</a:t>
            </a:r>
            <a:r>
              <a:rPr kumimoji="1" lang="en-US" altLang="zh-CN" sz="3200" dirty="0" smtClean="0"/>
              <a:t>/2170.5</a:t>
            </a:r>
            <a:r>
              <a:rPr kumimoji="1" lang="zh-CN" altLang="en-US" sz="3200" dirty="0" smtClean="0"/>
              <a:t>万</a:t>
            </a:r>
            <a:r>
              <a:rPr kumimoji="1" lang="en-US" altLang="zh-CN" sz="3200" dirty="0" smtClean="0"/>
              <a:t>)</a:t>
            </a:r>
          </a:p>
          <a:p>
            <a:r>
              <a:rPr kumimoji="1" lang="en-US" altLang="zh-CN" sz="3200" dirty="0" smtClean="0"/>
              <a:t>&gt;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800</a:t>
            </a:r>
            <a:r>
              <a:rPr kumimoji="1" lang="zh-CN" altLang="en-US" sz="3200" dirty="0" smtClean="0"/>
              <a:t>万</a:t>
            </a:r>
            <a:endParaRPr kumimoji="1" lang="en-US" altLang="zh-CN" sz="3200" dirty="0" smtClean="0"/>
          </a:p>
          <a:p>
            <a:endParaRPr kumimoji="1" lang="en-US" altLang="zh-CN" sz="3200" dirty="0" smtClean="0"/>
          </a:p>
          <a:p>
            <a:r>
              <a:rPr kumimoji="1" lang="zh-CN" altLang="en-US" sz="3200" dirty="0" smtClean="0"/>
              <a:t>如果以</a:t>
            </a:r>
            <a:r>
              <a:rPr kumimoji="1" lang="en-US" altLang="zh-CN" sz="3200" dirty="0" smtClean="0"/>
              <a:t>2014</a:t>
            </a:r>
            <a:r>
              <a:rPr kumimoji="1" lang="zh-CN" altLang="en-US" sz="3200" dirty="0" smtClean="0"/>
              <a:t>年数据计算，为</a:t>
            </a:r>
            <a:r>
              <a:rPr kumimoji="1" lang="en-US" altLang="zh-CN" sz="3200" dirty="0" smtClean="0"/>
              <a:t>1000</a:t>
            </a:r>
            <a:r>
              <a:rPr kumimoji="1" lang="zh-CN" altLang="en-US" sz="3200" dirty="0" smtClean="0"/>
              <a:t>万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7754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1325563"/>
          </a:xfrm>
        </p:spPr>
        <p:txBody>
          <a:bodyPr/>
          <a:lstStyle/>
          <a:p>
            <a:r>
              <a:rPr kumimoji="1" lang="zh-CN" altLang="en-US" dirty="0" smtClean="0"/>
              <a:t>超大城市真的教育资源不足吗？</a:t>
            </a:r>
            <a:endParaRPr kumimoji="1" lang="zh-CN" altLang="en-US" dirty="0"/>
          </a:p>
        </p:txBody>
      </p:sp>
      <p:graphicFrame>
        <p:nvGraphicFramePr>
          <p:cNvPr id="4" name="图表 3"/>
          <p:cNvGraphicFramePr>
            <a:graphicFrameLocks/>
          </p:cNvGraphicFramePr>
          <p:nvPr>
            <p:extLst/>
          </p:nvPr>
        </p:nvGraphicFramePr>
        <p:xfrm>
          <a:off x="510752" y="2505074"/>
          <a:ext cx="5434013" cy="411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/>
          <p:cNvGraphicFramePr>
            <a:graphicFrameLocks/>
          </p:cNvGraphicFramePr>
          <p:nvPr>
            <p:extLst/>
          </p:nvPr>
        </p:nvGraphicFramePr>
        <p:xfrm>
          <a:off x="5944765" y="2505074"/>
          <a:ext cx="5919787" cy="411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653259" y="1812290"/>
            <a:ext cx="6796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>
                <a:solidFill>
                  <a:srgbClr val="FF0000"/>
                </a:solidFill>
              </a:rPr>
              <a:t>北上广深贡献了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20%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的留守儿童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进一步的研究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kumimoji="1" lang="zh-CN" altLang="en-US" dirty="0" smtClean="0"/>
              <a:t>简约式估计：供给侧如何实现高效与宜居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结构式估计：流入地的供给侧改革对空间均衡的影响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城市内部空间结构研究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021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五、</a:t>
            </a:r>
            <a:r>
              <a:rPr kumimoji="1" lang="zh-CN" altLang="en-US" dirty="0"/>
              <a:t>中国式“滞胀”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dirty="0" smtClean="0"/>
              <a:t>改革</a:t>
            </a:r>
            <a:r>
              <a:rPr kumimoji="1" lang="zh-CN" altLang="en-US" dirty="0"/>
              <a:t>与危机的赛跑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代结语</a:t>
            </a:r>
            <a:endParaRPr kumimoji="1" lang="zh-CN" alt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7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sz="3450" dirty="0" smtClean="0"/>
              <a:t>      负债率</a:t>
            </a:r>
            <a:r>
              <a:rPr lang="en-US" altLang="zh-CN" sz="3450" dirty="0"/>
              <a:t>=</a:t>
            </a:r>
            <a:r>
              <a:rPr lang="zh-CN" altLang="en-US" sz="3450" dirty="0"/>
              <a:t>债务</a:t>
            </a:r>
            <a:r>
              <a:rPr lang="en-US" altLang="zh-CN" sz="3450" dirty="0"/>
              <a:t>/GDP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sz="600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sz="3100" dirty="0"/>
              <a:t>通胀的代价：</a:t>
            </a:r>
            <a:endParaRPr lang="en-US" altLang="zh-CN" sz="3100" dirty="0"/>
          </a:p>
          <a:p>
            <a:r>
              <a:rPr lang="zh-CN" altLang="en-US" sz="3100" dirty="0"/>
              <a:t>人民币</a:t>
            </a:r>
            <a:r>
              <a:rPr lang="zh-CN" altLang="en-US" sz="3100" dirty="0" smtClean="0"/>
              <a:t>贬值压力，</a:t>
            </a:r>
            <a:r>
              <a:rPr lang="zh-CN" altLang="en-US" sz="3100" dirty="0"/>
              <a:t>外汇储备下降，资本帐户关闭</a:t>
            </a:r>
            <a:endParaRPr lang="en-US" altLang="zh-CN" sz="3100" dirty="0"/>
          </a:p>
          <a:p>
            <a:r>
              <a:rPr lang="zh-CN" altLang="zh-CN" sz="3100" dirty="0"/>
              <a:t>人民币</a:t>
            </a:r>
            <a:r>
              <a:rPr lang="zh-CN" altLang="en-US" sz="3100" dirty="0"/>
              <a:t>作为国际</a:t>
            </a:r>
            <a:r>
              <a:rPr lang="zh-CN" altLang="zh-CN" sz="3100" dirty="0"/>
              <a:t>支付货币</a:t>
            </a:r>
            <a:r>
              <a:rPr lang="zh-CN" altLang="en-US" sz="3100" dirty="0"/>
              <a:t>的地位（</a:t>
            </a:r>
            <a:r>
              <a:rPr lang="en-US" altLang="zh-CN" sz="3100" dirty="0"/>
              <a:t>2015</a:t>
            </a:r>
            <a:r>
              <a:rPr lang="zh-CN" altLang="zh-CN" sz="3100" dirty="0"/>
              <a:t>年</a:t>
            </a:r>
            <a:r>
              <a:rPr lang="zh-CN" altLang="en-US" sz="3100" dirty="0"/>
              <a:t>第</a:t>
            </a:r>
            <a:r>
              <a:rPr lang="en-US" altLang="zh-CN" sz="3100" dirty="0"/>
              <a:t>4;</a:t>
            </a:r>
            <a:r>
              <a:rPr lang="zh-CN" altLang="en-US" sz="3100" dirty="0"/>
              <a:t> </a:t>
            </a:r>
            <a:r>
              <a:rPr lang="en-US" altLang="zh-CN" sz="3100" dirty="0"/>
              <a:t>2017</a:t>
            </a:r>
            <a:r>
              <a:rPr lang="zh-CN" altLang="zh-CN" sz="3100" dirty="0"/>
              <a:t>第</a:t>
            </a:r>
            <a:r>
              <a:rPr lang="en-US" altLang="zh-CN" sz="3100" dirty="0"/>
              <a:t>7</a:t>
            </a:r>
            <a:r>
              <a:rPr lang="zh-CN" altLang="en-US" sz="3100" dirty="0"/>
              <a:t>）</a:t>
            </a:r>
            <a:r>
              <a:rPr lang="zh-CN" altLang="zh-CN" sz="3100" dirty="0"/>
              <a:t> </a:t>
            </a:r>
            <a:endParaRPr lang="zh-CN" altLang="en-US" sz="3100" dirty="0"/>
          </a:p>
        </p:txBody>
      </p:sp>
      <p:sp>
        <p:nvSpPr>
          <p:cNvPr id="4" name="文本框 3"/>
          <p:cNvSpPr txBox="1"/>
          <p:nvPr/>
        </p:nvSpPr>
        <p:spPr>
          <a:xfrm>
            <a:off x="2506659" y="3487985"/>
            <a:ext cx="1296144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700" dirty="0">
                <a:latin typeface="仿宋" panose="02010609060101010101" pitchFamily="49" charset="-122"/>
                <a:ea typeface="仿宋" panose="02010609060101010101" pitchFamily="49" charset="-122"/>
              </a:rPr>
              <a:t>降债务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64026" y="3487984"/>
            <a:ext cx="1380380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700" dirty="0">
                <a:latin typeface="仿宋" panose="02010609060101010101" pitchFamily="49" charset="-122"/>
                <a:ea typeface="仿宋" panose="02010609060101010101" pitchFamily="49" charset="-122"/>
              </a:rPr>
              <a:t>促增长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2937515" y="2497386"/>
            <a:ext cx="576859" cy="99059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4180582" y="2497385"/>
            <a:ext cx="379214" cy="99060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左大括号 14"/>
          <p:cNvSpPr/>
          <p:nvPr/>
        </p:nvSpPr>
        <p:spPr>
          <a:xfrm>
            <a:off x="5543952" y="3000800"/>
            <a:ext cx="401240" cy="1404938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939722" y="2738769"/>
            <a:ext cx="1604963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sz="2700" dirty="0">
                <a:latin typeface="仿宋" panose="02010609060101010101" pitchFamily="49" charset="-122"/>
                <a:ea typeface="仿宋" panose="02010609060101010101" pitchFamily="49" charset="-122"/>
              </a:rPr>
              <a:t>实际增长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976972" y="4151822"/>
            <a:ext cx="1620441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sz="2700" dirty="0">
                <a:latin typeface="仿宋" panose="02010609060101010101" pitchFamily="49" charset="-122"/>
                <a:ea typeface="仿宋" panose="02010609060101010101" pitchFamily="49" charset="-122"/>
              </a:rPr>
              <a:t>名义增长</a:t>
            </a:r>
          </a:p>
        </p:txBody>
      </p:sp>
      <p:sp>
        <p:nvSpPr>
          <p:cNvPr id="2" name="矩形 1"/>
          <p:cNvSpPr/>
          <p:nvPr/>
        </p:nvSpPr>
        <p:spPr>
          <a:xfrm>
            <a:off x="283366" y="779117"/>
            <a:ext cx="7038873" cy="636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lnSpc>
                <a:spcPct val="80000"/>
              </a:lnSpc>
            </a:pPr>
            <a:r>
              <a:rPr lang="zh-CN" altLang="en-US" sz="4400" b="1" smtClean="0"/>
              <a:t>内外双循环，避免“</a:t>
            </a:r>
            <a:r>
              <a:rPr lang="zh-CN" altLang="en-US" sz="4400" b="1" dirty="0" smtClean="0"/>
              <a:t>滞胀”</a:t>
            </a:r>
            <a:endParaRPr lang="zh-CN" altLang="en-US" sz="4400" b="1" dirty="0"/>
          </a:p>
        </p:txBody>
      </p:sp>
      <p:sp>
        <p:nvSpPr>
          <p:cNvPr id="14" name="左大括号 13"/>
          <p:cNvSpPr/>
          <p:nvPr/>
        </p:nvSpPr>
        <p:spPr>
          <a:xfrm>
            <a:off x="7597413" y="2284024"/>
            <a:ext cx="401240" cy="1404938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051381" y="2030108"/>
            <a:ext cx="955459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7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人口</a:t>
            </a:r>
            <a:endParaRPr lang="zh-CN" altLang="en-US" sz="27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051381" y="3435046"/>
            <a:ext cx="955459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7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土地</a:t>
            </a:r>
            <a:endParaRPr lang="zh-CN" altLang="en-US" sz="27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02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8" grpId="0" animBg="1"/>
      <p:bldP spid="19" grpId="0" animBg="1"/>
      <p:bldP spid="14" grpId="0" animBg="1"/>
      <p:bldP spid="16" grpId="0" animBg="1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在</a:t>
            </a:r>
            <a:r>
              <a:rPr lang="en-US" altLang="zh-CN" dirty="0"/>
              <a:t>“</a:t>
            </a:r>
            <a:r>
              <a:rPr lang="zh-CN" altLang="zh-CN" dirty="0"/>
              <a:t>十四五</a:t>
            </a:r>
            <a:r>
              <a:rPr lang="en-US" altLang="zh-CN" dirty="0"/>
              <a:t>”</a:t>
            </a:r>
            <a:r>
              <a:rPr lang="zh-CN" altLang="zh-CN" dirty="0"/>
              <a:t>期间，以及更为</a:t>
            </a:r>
            <a:r>
              <a:rPr lang="zh-CN" altLang="zh-CN" dirty="0" smtClean="0"/>
              <a:t>久远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buFont typeface="Wingdings" charset="2"/>
              <a:buChar char="p"/>
            </a:pPr>
            <a:r>
              <a:rPr lang="zh-CN" altLang="zh-CN" sz="2800" dirty="0" smtClean="0"/>
              <a:t>人口</a:t>
            </a:r>
            <a:r>
              <a:rPr lang="zh-CN" altLang="zh-CN" sz="2800" dirty="0"/>
              <a:t>城市化，并向中心城市周围的都市圈以及沿海地区集聚，是城乡和区域发展的客观</a:t>
            </a:r>
            <a:r>
              <a:rPr lang="zh-CN" altLang="zh-CN" sz="2800" dirty="0" smtClean="0"/>
              <a:t>规律</a:t>
            </a:r>
            <a:endParaRPr lang="en-US" altLang="zh-CN" sz="2800" dirty="0" smtClean="0"/>
          </a:p>
          <a:p>
            <a:pPr>
              <a:buFont typeface="Wingdings" charset="2"/>
              <a:buChar char="p"/>
            </a:pPr>
            <a:r>
              <a:rPr lang="zh-CN" altLang="zh-CN" sz="2800" dirty="0" smtClean="0"/>
              <a:t>加快</a:t>
            </a:r>
            <a:r>
              <a:rPr lang="zh-CN" altLang="zh-CN" sz="2800" dirty="0"/>
              <a:t>实施以中心城市为带动的都市圈和城市群发展战略，促进各类生产要素合理流动和高效</a:t>
            </a:r>
            <a:r>
              <a:rPr lang="zh-CN" altLang="zh-CN" sz="2800" dirty="0" smtClean="0"/>
              <a:t>集聚</a:t>
            </a:r>
            <a:endParaRPr lang="en-US" altLang="zh-CN" sz="2800" dirty="0" smtClean="0"/>
          </a:p>
          <a:p>
            <a:pPr>
              <a:buFont typeface="Wingdings" charset="2"/>
              <a:buChar char="p"/>
            </a:pPr>
            <a:r>
              <a:rPr lang="zh-CN" altLang="zh-CN" sz="2800" dirty="0" smtClean="0"/>
              <a:t>在</a:t>
            </a:r>
            <a:r>
              <a:rPr lang="zh-CN" altLang="zh-CN" sz="2800" dirty="0"/>
              <a:t>集聚中走向平衡，在发展中营造平衡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056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4000" dirty="0" smtClean="0">
                <a:solidFill>
                  <a:schemeClr val="tx1"/>
                </a:solidFill>
                <a:latin typeface="+mj-ea"/>
                <a:cs typeface="DengXian Light" charset="-122"/>
              </a:rPr>
              <a:t>中央财经</a:t>
            </a:r>
            <a:r>
              <a:rPr lang="zh-CN" altLang="en-US" sz="4000" dirty="0" smtClean="0">
                <a:solidFill>
                  <a:schemeClr val="tx1"/>
                </a:solidFill>
                <a:latin typeface="+mj-ea"/>
                <a:cs typeface="DengXian Light" charset="-122"/>
              </a:rPr>
              <a:t>委员会第五次会议</a:t>
            </a:r>
            <a:r>
              <a:rPr lang="zh-CN" altLang="en-US" sz="2800" dirty="0" smtClean="0">
                <a:solidFill>
                  <a:schemeClr val="tx1"/>
                </a:solidFill>
                <a:latin typeface="+mj-ea"/>
                <a:cs typeface="DengXian Light" charset="-122"/>
              </a:rPr>
              <a:t>，</a:t>
            </a:r>
            <a:r>
              <a:rPr lang="en-US" altLang="zh-CN" sz="2800" dirty="0" smtClean="0">
                <a:solidFill>
                  <a:schemeClr val="tx1"/>
                </a:solidFill>
                <a:latin typeface="+mj-ea"/>
                <a:cs typeface="DengXian Light" charset="-122"/>
              </a:rPr>
              <a:t>2019-8-26</a:t>
            </a:r>
            <a:endParaRPr kumimoji="1" lang="zh-CN" altLang="en-US" sz="2800" dirty="0">
              <a:solidFill>
                <a:schemeClr val="tx1"/>
              </a:solidFill>
              <a:latin typeface="+mj-ea"/>
              <a:cs typeface="DengXian Light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15815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60000"/>
              </a:lnSpc>
              <a:buFont typeface="Wingdings" charset="2"/>
              <a:buChar char="p"/>
            </a:pPr>
            <a:r>
              <a:rPr lang="zh-CN" altLang="en-US" sz="2800" dirty="0">
                <a:latin typeface="+mn-ea"/>
                <a:cs typeface="DengXian Light" charset="-122"/>
              </a:rPr>
              <a:t>要按照</a:t>
            </a:r>
            <a:r>
              <a:rPr lang="zh-CN" altLang="en-US" sz="2800" dirty="0">
                <a:solidFill>
                  <a:srgbClr val="FF0000"/>
                </a:solidFill>
                <a:latin typeface="+mn-ea"/>
                <a:cs typeface="DengXian Light" charset="-122"/>
              </a:rPr>
              <a:t>客观经济规律</a:t>
            </a:r>
            <a:r>
              <a:rPr lang="zh-CN" altLang="en-US" sz="2800" dirty="0">
                <a:latin typeface="+mn-ea"/>
                <a:cs typeface="DengXian Light" charset="-122"/>
              </a:rPr>
              <a:t>调整完善区域政策体系，发挥各地区比较优势，促进各类要素</a:t>
            </a:r>
            <a:r>
              <a:rPr lang="zh-CN" altLang="en-US" sz="2800" dirty="0">
                <a:solidFill>
                  <a:srgbClr val="FF0000"/>
                </a:solidFill>
                <a:latin typeface="+mn-ea"/>
                <a:cs typeface="DengXian Light" charset="-122"/>
              </a:rPr>
              <a:t>合理流动和高效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cs typeface="DengXian Light" charset="-122"/>
              </a:rPr>
              <a:t>集聚</a:t>
            </a:r>
            <a:r>
              <a:rPr lang="zh-CN" altLang="en-US" sz="2800" dirty="0" smtClean="0">
                <a:latin typeface="+mn-ea"/>
                <a:cs typeface="DengXian Light" charset="-122"/>
              </a:rPr>
              <a:t>，</a:t>
            </a:r>
            <a:endParaRPr lang="en-US" altLang="zh-CN" sz="2800" dirty="0">
              <a:latin typeface="+mn-ea"/>
              <a:cs typeface="DengXian Light" charset="-122"/>
            </a:endParaRPr>
          </a:p>
          <a:p>
            <a:pPr>
              <a:lnSpc>
                <a:spcPct val="160000"/>
              </a:lnSpc>
              <a:buFont typeface="Wingdings" charset="2"/>
              <a:buChar char="p"/>
            </a:pPr>
            <a:r>
              <a:rPr lang="zh-CN" altLang="en-US" sz="2800" dirty="0" smtClean="0">
                <a:latin typeface="+mn-ea"/>
                <a:cs typeface="DengXian Light" charset="-122"/>
              </a:rPr>
              <a:t>增强</a:t>
            </a:r>
            <a:r>
              <a:rPr lang="zh-CN" altLang="en-US" sz="2800" dirty="0">
                <a:solidFill>
                  <a:srgbClr val="FF0000"/>
                </a:solidFill>
                <a:latin typeface="+mn-ea"/>
                <a:cs typeface="DengXian Light" charset="-122"/>
              </a:rPr>
              <a:t>中心城市和城市群</a:t>
            </a:r>
            <a:r>
              <a:rPr lang="zh-CN" altLang="en-US" sz="2800" dirty="0">
                <a:latin typeface="+mn-ea"/>
                <a:cs typeface="DengXian Light" charset="-122"/>
              </a:rPr>
              <a:t>等经济发展优势区域的经济和人口承载能力</a:t>
            </a:r>
            <a:r>
              <a:rPr lang="zh-CN" altLang="en-US" sz="2800" dirty="0" smtClean="0">
                <a:latin typeface="+mn-ea"/>
                <a:cs typeface="DengXian Light" charset="-122"/>
              </a:rPr>
              <a:t>，</a:t>
            </a:r>
            <a:endParaRPr lang="en-US" altLang="zh-CN" sz="2800" dirty="0">
              <a:latin typeface="+mn-ea"/>
              <a:cs typeface="DengXian Light" charset="-122"/>
            </a:endParaRPr>
          </a:p>
          <a:p>
            <a:pPr>
              <a:lnSpc>
                <a:spcPct val="160000"/>
              </a:lnSpc>
              <a:buFont typeface="Wingdings" charset="2"/>
              <a:buChar char="p"/>
            </a:pPr>
            <a:r>
              <a:rPr lang="zh-CN" altLang="en-US" sz="2800" dirty="0" smtClean="0">
                <a:latin typeface="+mn-ea"/>
                <a:cs typeface="DengXian Light" charset="-122"/>
              </a:rPr>
              <a:t>增强</a:t>
            </a:r>
            <a:r>
              <a:rPr lang="zh-CN" altLang="en-US" sz="2800" dirty="0">
                <a:latin typeface="+mn-ea"/>
                <a:cs typeface="DengXian Light" charset="-122"/>
              </a:rPr>
              <a:t>其他地区在保障粮食安全、生态安全、边疆安全等方面的功能</a:t>
            </a:r>
            <a:r>
              <a:rPr lang="zh-CN" altLang="en-US" sz="2800" dirty="0" smtClean="0">
                <a:latin typeface="+mn-ea"/>
                <a:cs typeface="DengXian Light" charset="-122"/>
              </a:rPr>
              <a:t>。</a:t>
            </a:r>
            <a:endParaRPr lang="en-US" altLang="zh-CN" sz="2800" dirty="0">
              <a:latin typeface="+mn-ea"/>
              <a:cs typeface="DengXian Light" charset="-122"/>
            </a:endParaRPr>
          </a:p>
          <a:p>
            <a:pPr>
              <a:lnSpc>
                <a:spcPct val="160000"/>
              </a:lnSpc>
              <a:buFont typeface="Wingdings" charset="2"/>
              <a:buChar char="p"/>
            </a:pPr>
            <a:r>
              <a:rPr lang="zh-CN" altLang="en-US" sz="2800" dirty="0" smtClean="0">
                <a:latin typeface="+mn-ea"/>
                <a:cs typeface="DengXian Light" charset="-122"/>
              </a:rPr>
              <a:t>要</a:t>
            </a:r>
            <a:r>
              <a:rPr lang="zh-CN" altLang="en-US" sz="2800" dirty="0">
                <a:latin typeface="+mn-ea"/>
                <a:cs typeface="DengXian Light" charset="-122"/>
              </a:rPr>
              <a:t>保障民生底线，推进基本公共服务均等化，</a:t>
            </a:r>
            <a:r>
              <a:rPr lang="zh-CN" altLang="en-US" sz="2800" dirty="0">
                <a:solidFill>
                  <a:srgbClr val="FF0000"/>
                </a:solidFill>
                <a:latin typeface="+mn-ea"/>
                <a:cs typeface="DengXian Light" charset="-122"/>
              </a:rPr>
              <a:t>在发展中营造平衡</a:t>
            </a:r>
            <a:r>
              <a:rPr lang="zh-CN" altLang="en-US" sz="2800" dirty="0" smtClean="0">
                <a:latin typeface="+mn-ea"/>
                <a:cs typeface="DengXian Light" charset="-122"/>
              </a:rPr>
              <a:t>。</a:t>
            </a:r>
            <a:endParaRPr lang="en-US" altLang="zh-CN" sz="2800" dirty="0" smtClean="0">
              <a:latin typeface="+mn-ea"/>
              <a:cs typeface="DengXian Light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715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604595"/>
            <a:ext cx="10515600" cy="1325563"/>
          </a:xfrm>
        </p:spPr>
        <p:txBody>
          <a:bodyPr/>
          <a:lstStyle/>
          <a:p>
            <a:r>
              <a:rPr lang="zh-CN" altLang="en-US" dirty="0">
                <a:latin typeface="DengXian Light" charset="-122"/>
                <a:ea typeface="DengXian Light" charset="-122"/>
                <a:cs typeface="DengXian Light" charset="-122"/>
              </a:rPr>
              <a:t>深化区域合作</a:t>
            </a:r>
            <a:r>
              <a:rPr lang="zh-CN" altLang="en-US" dirty="0" smtClean="0">
                <a:latin typeface="DengXian Light" charset="-122"/>
                <a:ea typeface="DengXian Light" charset="-122"/>
                <a:cs typeface="DengXian Light" charset="-122"/>
              </a:rPr>
              <a:t>机制</a:t>
            </a:r>
            <a:endParaRPr kumimoji="1" lang="zh-CN" altLang="en-US" dirty="0">
              <a:latin typeface="DengXian Light" charset="-122"/>
              <a:ea typeface="DengXian Light" charset="-122"/>
              <a:cs typeface="DengXian Light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092794"/>
            <a:ext cx="10515600" cy="465954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zh-CN" altLang="en-US" sz="2800" dirty="0" smtClean="0">
                <a:latin typeface="DengXian Light" charset="-122"/>
                <a:ea typeface="DengXian Light" charset="-122"/>
                <a:cs typeface="DengXian Light" charset="-122"/>
              </a:rPr>
              <a:t>要</a:t>
            </a:r>
            <a:r>
              <a:rPr lang="zh-CN" altLang="en-US" sz="2800" dirty="0">
                <a:latin typeface="DengXian Light" charset="-122"/>
                <a:ea typeface="DengXian Light" charset="-122"/>
                <a:cs typeface="DengXian Light" charset="-122"/>
              </a:rPr>
              <a:t>形成全国统一开放竞争有序的商品和要素市场，使市场在资源配置中起决定性作用，健全市场一体化发展</a:t>
            </a:r>
            <a:r>
              <a:rPr lang="zh-CN" altLang="en-US" sz="2800" dirty="0" smtClean="0">
                <a:latin typeface="DengXian Light" charset="-122"/>
                <a:ea typeface="DengXian Light" charset="-122"/>
                <a:cs typeface="DengXian Light" charset="-122"/>
              </a:rPr>
              <a:t>机制</a:t>
            </a:r>
            <a:endParaRPr lang="zh-CN" altLang="en-US" sz="2800" dirty="0">
              <a:latin typeface="DengXian Light" charset="-122"/>
              <a:ea typeface="DengXian Light" charset="-122"/>
              <a:cs typeface="DengXian Light" charset="-122"/>
            </a:endParaRPr>
          </a:p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zh-CN" altLang="en-US" sz="2800" dirty="0" smtClean="0">
                <a:latin typeface="DengXian Light" charset="-122"/>
                <a:ea typeface="DengXian Light" charset="-122"/>
                <a:cs typeface="DengXian Light" charset="-122"/>
              </a:rPr>
              <a:t>要</a:t>
            </a:r>
            <a:r>
              <a:rPr lang="zh-CN" altLang="en-US" sz="2800" dirty="0">
                <a:latin typeface="DengXian Light" charset="-122"/>
                <a:ea typeface="DengXian Light" charset="-122"/>
                <a:cs typeface="DengXian Light" charset="-122"/>
              </a:rPr>
              <a:t>改革</a:t>
            </a:r>
            <a:r>
              <a:rPr lang="zh-CN" altLang="en-US" sz="2800" dirty="0">
                <a:solidFill>
                  <a:srgbClr val="C00000"/>
                </a:solidFill>
                <a:latin typeface="DengXian Light" charset="-122"/>
                <a:ea typeface="DengXian Light" charset="-122"/>
                <a:cs typeface="DengXian Light" charset="-122"/>
              </a:rPr>
              <a:t>土地</a:t>
            </a:r>
            <a:r>
              <a:rPr lang="zh-CN" altLang="en-US" sz="2800" dirty="0">
                <a:latin typeface="DengXian Light" charset="-122"/>
                <a:ea typeface="DengXian Light" charset="-122"/>
                <a:cs typeface="DengXian Light" charset="-122"/>
              </a:rPr>
              <a:t>管理制度，增强土地管理灵活性，</a:t>
            </a:r>
            <a:r>
              <a:rPr lang="zh-CN" altLang="en-US" sz="2800" dirty="0">
                <a:solidFill>
                  <a:srgbClr val="C00000"/>
                </a:solidFill>
                <a:latin typeface="DengXian Light" charset="-122"/>
                <a:ea typeface="DengXian Light" charset="-122"/>
                <a:cs typeface="DengXian Light" charset="-122"/>
              </a:rPr>
              <a:t>使优势地区有更大发展空间</a:t>
            </a:r>
            <a:r>
              <a:rPr lang="zh-CN" altLang="en-US" sz="2800" dirty="0" smtClean="0">
                <a:latin typeface="DengXian Light" charset="-122"/>
                <a:ea typeface="DengXian Light" charset="-122"/>
                <a:cs typeface="DengXian Light" charset="-122"/>
              </a:rPr>
              <a:t>。</a:t>
            </a:r>
            <a:endParaRPr lang="zh-CN" altLang="en-US" sz="2800" dirty="0">
              <a:latin typeface="DengXian Light" charset="-122"/>
              <a:ea typeface="DengXian Light" charset="-122"/>
              <a:cs typeface="DengXian Light" charset="-122"/>
            </a:endParaRPr>
          </a:p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zh-CN" altLang="en-US" sz="2800" dirty="0" smtClean="0">
                <a:latin typeface="DengXian Light" charset="-122"/>
                <a:ea typeface="DengXian Light" charset="-122"/>
                <a:cs typeface="DengXian Light" charset="-122"/>
              </a:rPr>
              <a:t>要</a:t>
            </a:r>
            <a:r>
              <a:rPr lang="zh-CN" altLang="en-US" sz="2800" dirty="0">
                <a:latin typeface="DengXian Light" charset="-122"/>
                <a:ea typeface="DengXian Light" charset="-122"/>
                <a:cs typeface="DengXian Light" charset="-122"/>
              </a:rPr>
              <a:t>完善财政转移支付制度，对重点生态功能区、农产品主产区、困难地区提供</a:t>
            </a:r>
            <a:r>
              <a:rPr lang="zh-CN" altLang="en-US" sz="2800" dirty="0">
                <a:solidFill>
                  <a:srgbClr val="C00000"/>
                </a:solidFill>
                <a:latin typeface="DengXian Light" charset="-122"/>
                <a:ea typeface="DengXian Light" charset="-122"/>
                <a:cs typeface="DengXian Light" charset="-122"/>
              </a:rPr>
              <a:t>有效转移支付</a:t>
            </a:r>
            <a:r>
              <a:rPr lang="zh-CN" altLang="en-US" sz="2800" dirty="0" smtClean="0">
                <a:latin typeface="DengXian Light" charset="-122"/>
                <a:ea typeface="DengXian Light" charset="-122"/>
                <a:cs typeface="DengXian Light" charset="-122"/>
              </a:rPr>
              <a:t>。</a:t>
            </a:r>
            <a:endParaRPr kumimoji="1" lang="zh-CN" altLang="en-US" dirty="0">
              <a:latin typeface="DengXian Light" charset="-122"/>
              <a:ea typeface="DengXian Light" charset="-122"/>
              <a:cs typeface="DengXian Light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24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1､</a:t>
            </a:r>
            <a:r>
              <a:rPr lang="zh-CN" altLang="zh-CN" dirty="0" smtClean="0"/>
              <a:t>深化</a:t>
            </a:r>
            <a:r>
              <a:rPr lang="zh-CN" altLang="zh-CN" dirty="0"/>
              <a:t>户籍制度</a:t>
            </a:r>
            <a:r>
              <a:rPr lang="zh-CN" altLang="zh-CN" dirty="0" smtClean="0"/>
              <a:t>改革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p"/>
            </a:pPr>
            <a:r>
              <a:rPr lang="zh-CN" altLang="en-US" sz="2800" dirty="0"/>
              <a:t>深化户籍制度改革。</a:t>
            </a:r>
            <a:r>
              <a:rPr lang="zh-CN" altLang="en-US" sz="2800" dirty="0">
                <a:solidFill>
                  <a:srgbClr val="FF0000"/>
                </a:solidFill>
              </a:rPr>
              <a:t>推动超大、特大城市调整完善积分落户政策</a:t>
            </a:r>
            <a:r>
              <a:rPr lang="zh-CN" altLang="en-US" sz="2800" dirty="0"/>
              <a:t>，探索推动在长三角、珠三角等城市群率先实现户籍准入年限同城化累计互认。放开放宽除个别超大城市外的城市落户限制，试行以经常居住地登记户口制度。建立城镇教育、就业创业、医疗卫生等基本公共服务与常住人口挂钩机制，推动</a:t>
            </a:r>
            <a:r>
              <a:rPr lang="zh-CN" altLang="en-US" sz="2800" dirty="0">
                <a:solidFill>
                  <a:srgbClr val="FF0000"/>
                </a:solidFill>
              </a:rPr>
              <a:t>公共资源按常住人口规模配置</a:t>
            </a:r>
            <a:r>
              <a:rPr lang="zh-CN" altLang="en-US" sz="2800" dirty="0"/>
              <a:t>。</a:t>
            </a:r>
            <a:endParaRPr kumimoji="1" lang="zh-CN" altLang="en-US" sz="2800" dirty="0"/>
          </a:p>
          <a:p>
            <a:pPr>
              <a:buFont typeface="Wingdings" charset="2"/>
              <a:buChar char="p"/>
            </a:pPr>
            <a:r>
              <a:rPr lang="zh-CN" altLang="zh-CN" sz="2800" dirty="0" smtClean="0"/>
              <a:t>城乡</a:t>
            </a:r>
            <a:r>
              <a:rPr lang="zh-CN" altLang="zh-CN" sz="2800" dirty="0"/>
              <a:t>间和地区间更为自由的人口流动，可对冲人口红利总量下降的负面影响，有利于提高劳动力资源的利用效率，缓解城市（特别是发达地区的大城市）的劳动力短缺</a:t>
            </a:r>
            <a:r>
              <a:rPr lang="zh-CN" altLang="zh-CN" sz="2800" dirty="0" smtClean="0"/>
              <a:t>。</a:t>
            </a:r>
            <a:endParaRPr lang="en-US" altLang="zh-CN" sz="2800" dirty="0" smtClean="0"/>
          </a:p>
          <a:p>
            <a:pPr>
              <a:buFont typeface="Wingdings" charset="2"/>
              <a:buChar char="p"/>
            </a:pPr>
            <a:r>
              <a:rPr lang="zh-CN" altLang="zh-CN" sz="2800" dirty="0" smtClean="0"/>
              <a:t>在</a:t>
            </a:r>
            <a:r>
              <a:rPr lang="en-US" altLang="zh-CN" sz="2800" dirty="0"/>
              <a:t>“</a:t>
            </a:r>
            <a:r>
              <a:rPr lang="zh-CN" altLang="zh-CN" sz="2800" dirty="0"/>
              <a:t>十四五</a:t>
            </a:r>
            <a:r>
              <a:rPr lang="en-US" altLang="zh-CN" sz="2800" dirty="0"/>
              <a:t>”</a:t>
            </a:r>
            <a:r>
              <a:rPr lang="zh-CN" altLang="zh-CN" sz="2800" dirty="0"/>
              <a:t>期间重点推进城区人口</a:t>
            </a:r>
            <a:r>
              <a:rPr lang="en-US" altLang="zh-CN" sz="2800" dirty="0"/>
              <a:t>500</a:t>
            </a:r>
            <a:r>
              <a:rPr lang="zh-CN" altLang="zh-CN" sz="2800" dirty="0"/>
              <a:t>万以上大城市的户籍制度改革，加快长期稳定居住和就业人群的落户进程。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2072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A8384FB5-9ADC-4DDC-881B-597D56F5B1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1E5A9A7-95C6-4F4F-B00E-C82E07FE62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07DD2DE-F619-49DD-B5E7-03A290FF4E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5149191-5F60-4A28-AAFF-039F96B0F3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F8260ED5-17F7-4158-B241-D51DD4CF1B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东部与中西部平均最低工资之比</a:t>
            </a:r>
            <a:r>
              <a:rPr lang="en-US" altLang="zh-CN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kumimoji="1" lang="en-US" altLang="zh-CN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图片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8798" y="467208"/>
            <a:ext cx="7153007" cy="5923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097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2､</a:t>
            </a:r>
            <a:r>
              <a:rPr lang="zh-CN" altLang="zh-CN" dirty="0" smtClean="0"/>
              <a:t>“</a:t>
            </a:r>
            <a:r>
              <a:rPr lang="zh-CN" altLang="zh-CN" dirty="0"/>
              <a:t>地随人走</a:t>
            </a:r>
            <a:r>
              <a:rPr lang="en-US" altLang="zh-CN" dirty="0"/>
              <a:t>”</a:t>
            </a:r>
            <a:r>
              <a:rPr lang="zh-CN" altLang="zh-CN" dirty="0"/>
              <a:t>已经成为趋势，超大城市需摆脱</a:t>
            </a:r>
            <a:r>
              <a:rPr lang="en-US" altLang="zh-CN" dirty="0"/>
              <a:t>“</a:t>
            </a:r>
            <a:r>
              <a:rPr lang="zh-CN" altLang="zh-CN" dirty="0"/>
              <a:t>开发强度</a:t>
            </a:r>
            <a:r>
              <a:rPr lang="en-US" altLang="zh-CN" dirty="0"/>
              <a:t>”</a:t>
            </a:r>
            <a:r>
              <a:rPr lang="zh-CN" altLang="zh-CN" dirty="0" smtClean="0"/>
              <a:t>桎梏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24128" y="2286000"/>
            <a:ext cx="10386822" cy="4023360"/>
          </a:xfrm>
        </p:spPr>
        <p:txBody>
          <a:bodyPr anchor="ctr">
            <a:noAutofit/>
          </a:bodyPr>
          <a:lstStyle/>
          <a:p>
            <a:pPr>
              <a:buFont typeface="Wingdings" charset="2"/>
              <a:buChar char="p"/>
            </a:pPr>
            <a:r>
              <a:rPr lang="zh-CN" altLang="en-US" sz="2800" dirty="0"/>
              <a:t>完善土地管理体制。完善土地利用计划管理，实施年度建设用地总量调控制度，增强土地管理灵活性</a:t>
            </a:r>
            <a:r>
              <a:rPr lang="zh-CN" altLang="en-US" sz="2800" dirty="0">
                <a:solidFill>
                  <a:srgbClr val="FF0000"/>
                </a:solidFill>
              </a:rPr>
              <a:t>（为优势地区提供发展空间）</a:t>
            </a:r>
            <a:r>
              <a:rPr lang="zh-CN" altLang="en-US" sz="2800" dirty="0"/>
              <a:t>，推动土地计划指标更加合理化，城乡建设用地指标使用应更多由省级政府负责。</a:t>
            </a:r>
            <a:r>
              <a:rPr lang="en-US" altLang="zh-CN" sz="2800" dirty="0"/>
              <a:t>……</a:t>
            </a:r>
            <a:r>
              <a:rPr lang="zh-CN" altLang="en-US" sz="2800" dirty="0"/>
              <a:t>探索建立全国性的建设用地、补充耕地指标跨区域交易机制。</a:t>
            </a:r>
            <a:endParaRPr lang="en-US" altLang="zh-CN" sz="2800" dirty="0"/>
          </a:p>
          <a:p>
            <a:pPr>
              <a:buFont typeface="Wingdings" charset="2"/>
              <a:buChar char="p"/>
            </a:pPr>
            <a:r>
              <a:rPr lang="zh-CN" altLang="zh-CN" sz="2800" dirty="0" smtClean="0"/>
              <a:t>土地</a:t>
            </a:r>
            <a:r>
              <a:rPr lang="zh-CN" altLang="zh-CN" sz="2800" dirty="0"/>
              <a:t>和住房供应要与人口流动方向相一致，真正做到需求牵引供给，供给创造需求</a:t>
            </a:r>
            <a:r>
              <a:rPr lang="zh-CN" altLang="zh-CN" sz="2800" dirty="0" smtClean="0"/>
              <a:t>。</a:t>
            </a:r>
            <a:endParaRPr lang="en-US" altLang="zh-CN" sz="2000" dirty="0" smtClean="0"/>
          </a:p>
          <a:p>
            <a:pPr>
              <a:buFont typeface="Wingdings" charset="2"/>
              <a:buChar char="p"/>
            </a:pPr>
            <a:r>
              <a:rPr lang="zh-CN" altLang="zh-CN" sz="2800" dirty="0" smtClean="0"/>
              <a:t>在</a:t>
            </a:r>
            <a:r>
              <a:rPr lang="zh-CN" altLang="zh-CN" sz="2800" dirty="0"/>
              <a:t>人口持续增长和房价高企的城市增加建设用地供应，加强低效利用的工业和商服用地向住宅用地灵活转换，建设更多商品房和公租房，适度放松容积率管制，并在保障安全的前提下，提高对城中村等低成本居住形态的包容度</a:t>
            </a:r>
            <a:r>
              <a:rPr lang="zh-CN" altLang="zh-CN" sz="2800" dirty="0" smtClean="0"/>
              <a:t>。</a:t>
            </a:r>
            <a:endParaRPr lang="en-US" altLang="zh-CN" sz="2800" dirty="0" smtClean="0"/>
          </a:p>
        </p:txBody>
      </p:sp>
    </p:spTree>
    <p:extLst>
      <p:ext uri="{BB962C8B-B14F-4D97-AF65-F5344CB8AC3E}">
        <p14:creationId xmlns:p14="http://schemas.microsoft.com/office/powerpoint/2010/main" val="207874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3､</a:t>
            </a:r>
            <a:r>
              <a:rPr lang="zh-CN" altLang="zh-CN" dirty="0" smtClean="0"/>
              <a:t>加强</a:t>
            </a:r>
            <a:r>
              <a:rPr lang="zh-CN" altLang="zh-CN" dirty="0"/>
              <a:t>流动人口子女的教育</a:t>
            </a:r>
            <a:r>
              <a:rPr lang="zh-CN" altLang="zh-CN" dirty="0" smtClean="0"/>
              <a:t>投资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buFont typeface="Wingdings" charset="2"/>
              <a:buChar char="p"/>
            </a:pPr>
            <a:r>
              <a:rPr lang="zh-CN" altLang="zh-CN" sz="2800" dirty="0" smtClean="0"/>
              <a:t>为</a:t>
            </a:r>
            <a:r>
              <a:rPr lang="zh-CN" altLang="zh-CN" sz="2800" dirty="0"/>
              <a:t>步入高收入国家做准备，建议尽快推行</a:t>
            </a:r>
            <a:r>
              <a:rPr lang="en-US" altLang="zh-CN" sz="2800" dirty="0"/>
              <a:t>12</a:t>
            </a:r>
            <a:r>
              <a:rPr lang="zh-CN" altLang="zh-CN" sz="2800" dirty="0"/>
              <a:t>年义务教育，其重点对象是农村户籍儿童</a:t>
            </a:r>
            <a:r>
              <a:rPr lang="zh-CN" altLang="zh-CN" sz="2800" dirty="0" smtClean="0"/>
              <a:t>。</a:t>
            </a:r>
            <a:endParaRPr lang="en-US" altLang="zh-CN" sz="2800" dirty="0" smtClean="0"/>
          </a:p>
          <a:p>
            <a:pPr>
              <a:buFont typeface="Wingdings" charset="2"/>
              <a:buChar char="p"/>
            </a:pPr>
            <a:endParaRPr lang="en-US" altLang="zh-CN" sz="2800" dirty="0" smtClean="0"/>
          </a:p>
          <a:p>
            <a:pPr>
              <a:buFont typeface="Wingdings" charset="2"/>
              <a:buChar char="p"/>
            </a:pPr>
            <a:r>
              <a:rPr lang="zh-CN" altLang="zh-CN" sz="2800" dirty="0" smtClean="0"/>
              <a:t>加强</a:t>
            </a:r>
            <a:r>
              <a:rPr lang="zh-CN" altLang="zh-CN" sz="2800" dirty="0"/>
              <a:t>在人口流入地的教育均等化，促进留守儿童和进城随迁子女在城市获得更优质的</a:t>
            </a:r>
            <a:r>
              <a:rPr lang="zh-CN" altLang="zh-CN" sz="2800" dirty="0" smtClean="0"/>
              <a:t>教育。</a:t>
            </a:r>
            <a:endParaRPr lang="en-US" altLang="zh-CN" sz="2800" dirty="0" smtClean="0"/>
          </a:p>
          <a:p>
            <a:pPr lvl="1">
              <a:buFont typeface="Wingdings" charset="2"/>
              <a:buChar char="p"/>
            </a:pPr>
            <a:r>
              <a:rPr lang="zh-CN" altLang="zh-CN" sz="2400" dirty="0" smtClean="0"/>
              <a:t>在</a:t>
            </a:r>
            <a:r>
              <a:rPr lang="zh-CN" altLang="zh-CN" sz="2400" dirty="0"/>
              <a:t>超大城市</a:t>
            </a:r>
            <a:r>
              <a:rPr lang="zh-CN" altLang="zh-CN" sz="2400" dirty="0" smtClean="0"/>
              <a:t>，建议</a:t>
            </a:r>
            <a:r>
              <a:rPr lang="zh-CN" altLang="zh-CN" sz="2400" dirty="0"/>
              <a:t>通过政府、市场和社会三方协同，增加教育投入</a:t>
            </a:r>
            <a:r>
              <a:rPr lang="zh-CN" altLang="zh-CN" sz="2400" dirty="0" smtClean="0"/>
              <a:t>。</a:t>
            </a:r>
            <a:endParaRPr lang="en-US" altLang="zh-CN" sz="2400" dirty="0" smtClean="0"/>
          </a:p>
          <a:p>
            <a:pPr lvl="1">
              <a:buFont typeface="Wingdings" charset="2"/>
              <a:buChar char="p"/>
            </a:pPr>
            <a:r>
              <a:rPr lang="zh-CN" altLang="zh-CN" sz="2400" dirty="0" smtClean="0"/>
              <a:t>随着</a:t>
            </a:r>
            <a:r>
              <a:rPr lang="en-US" altLang="zh-CN" sz="2400" dirty="0"/>
              <a:t>12</a:t>
            </a:r>
            <a:r>
              <a:rPr lang="zh-CN" altLang="zh-CN" sz="2400" dirty="0"/>
              <a:t>年义务教育的普及，在人口流入地，特别是在特大和超大城市，将面临大量新增的高中阶段教育</a:t>
            </a:r>
            <a:r>
              <a:rPr lang="zh-CN" altLang="zh-CN" sz="2400" dirty="0" smtClean="0"/>
              <a:t>需求。</a:t>
            </a:r>
            <a:endParaRPr lang="zh-CN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085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</a:t>
            </a:r>
            <a:r>
              <a:rPr lang="zh-CN" altLang="zh-CN" dirty="0"/>
              <a:t>､收缩城市和农村减量</a:t>
            </a:r>
            <a:r>
              <a:rPr lang="zh-CN" altLang="zh-CN" dirty="0" smtClean="0"/>
              <a:t>规划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>
              <a:buFont typeface="Wingdings" charset="2"/>
              <a:buChar char="p"/>
            </a:pPr>
            <a:r>
              <a:rPr kumimoji="1" lang="zh-CN" altLang="en-US" sz="3200" dirty="0" smtClean="0"/>
              <a:t>条件好的地方集体经营性建设用地入市</a:t>
            </a:r>
            <a:endParaRPr kumimoji="1" lang="en-US" altLang="zh-CN" sz="3200" dirty="0" smtClean="0"/>
          </a:p>
          <a:p>
            <a:pPr lvl="2">
              <a:buFont typeface="Wingdings" charset="2"/>
              <a:buChar char="p"/>
            </a:pPr>
            <a:endParaRPr kumimoji="1" lang="en-US" altLang="zh-CN" sz="2400" dirty="0" smtClean="0"/>
          </a:p>
          <a:p>
            <a:pPr>
              <a:buFont typeface="Wingdings" charset="2"/>
              <a:buChar char="p"/>
            </a:pPr>
            <a:r>
              <a:rPr kumimoji="1" lang="zh-CN" altLang="en-US" sz="3200" dirty="0" smtClean="0"/>
              <a:t>更多地区，建设用地指标交易</a:t>
            </a:r>
            <a:endParaRPr kumimoji="1" lang="en-US" altLang="zh-CN" sz="3200" dirty="0" smtClean="0"/>
          </a:p>
          <a:p>
            <a:pPr lvl="1">
              <a:buFont typeface="Wingdings" charset="2"/>
              <a:buChar char="p"/>
            </a:pPr>
            <a:r>
              <a:rPr kumimoji="1" lang="zh-CN" altLang="en-US" sz="3000" dirty="0" smtClean="0"/>
              <a:t>基础设施减量</a:t>
            </a:r>
            <a:endParaRPr kumimoji="1" lang="en-US" altLang="zh-CN" sz="3000" dirty="0" smtClean="0"/>
          </a:p>
          <a:p>
            <a:pPr lvl="1">
              <a:buFont typeface="Wingdings" charset="2"/>
              <a:buChar char="p"/>
            </a:pPr>
            <a:r>
              <a:rPr kumimoji="1" lang="zh-CN" altLang="en-US" sz="3000" dirty="0" smtClean="0"/>
              <a:t>公共服务向中心城区集中</a:t>
            </a:r>
            <a:endParaRPr kumimoji="1" lang="en-US" altLang="zh-CN" sz="3000" dirty="0" smtClean="0"/>
          </a:p>
          <a:p>
            <a:pPr lvl="1">
              <a:buFont typeface="Wingdings" charset="2"/>
              <a:buChar char="p"/>
            </a:pPr>
            <a:endParaRPr kumimoji="1" lang="en-US" altLang="zh-CN" sz="2800" dirty="0" smtClean="0"/>
          </a:p>
          <a:p>
            <a:pPr>
              <a:buFont typeface="Wingdings" charset="2"/>
              <a:buChar char="p"/>
            </a:pPr>
            <a:r>
              <a:rPr kumimoji="1" lang="zh-CN" altLang="en-US" sz="3600" dirty="0" smtClean="0"/>
              <a:t>农村土地要深化改革</a:t>
            </a:r>
            <a:endParaRPr kumimoji="1" lang="en-US" altLang="zh-CN" sz="3600" dirty="0" smtClean="0"/>
          </a:p>
          <a:p>
            <a:pPr lvl="1">
              <a:buFont typeface="Wingdings" charset="2"/>
              <a:buChar char="p"/>
            </a:pPr>
            <a:r>
              <a:rPr lang="zh-CN" altLang="en-US" sz="3000" dirty="0"/>
              <a:t>所有权、承包权、</a:t>
            </a:r>
            <a:r>
              <a:rPr lang="zh-CN" altLang="en-US" sz="3000" dirty="0" smtClean="0"/>
              <a:t>经营权</a:t>
            </a:r>
            <a:r>
              <a:rPr kumimoji="1" lang="zh-CN" altLang="en-US" sz="3000" dirty="0" smtClean="0"/>
              <a:t>三权分置</a:t>
            </a:r>
            <a:endParaRPr kumimoji="1" lang="en-US" altLang="zh-CN" sz="3000" dirty="0" smtClean="0"/>
          </a:p>
          <a:p>
            <a:pPr lvl="1">
              <a:buFont typeface="Wingdings" charset="2"/>
              <a:buChar char="p"/>
            </a:pPr>
            <a:r>
              <a:rPr kumimoji="1" lang="zh-CN" altLang="en-US" sz="3000" dirty="0" smtClean="0"/>
              <a:t>交易和收益权？</a:t>
            </a:r>
            <a:endParaRPr kumimoji="1"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58838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7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2" r="4478"/>
          <a:stretch>
            <a:fillRect/>
          </a:stretch>
        </p:blipFill>
        <p:spPr bwMode="auto">
          <a:xfrm>
            <a:off x="4892675" y="0"/>
            <a:ext cx="729932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14" y="654049"/>
            <a:ext cx="4473575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538" y="615524"/>
            <a:ext cx="3809097" cy="5540801"/>
          </a:xfrm>
          <a:prstGeom prst="rect">
            <a:avLst/>
          </a:prstGeom>
        </p:spPr>
      </p:pic>
      <p:sp>
        <p:nvSpPr>
          <p:cNvPr id="55298" name="副标题 4"/>
          <p:cNvSpPr>
            <a:spLocks noGrp="1"/>
          </p:cNvSpPr>
          <p:nvPr>
            <p:ph type="subTitle" idx="1"/>
          </p:nvPr>
        </p:nvSpPr>
        <p:spPr>
          <a:xfrm>
            <a:off x="389467" y="5454650"/>
            <a:ext cx="11424365" cy="1403350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rgbClr val="0432FF"/>
                </a:solidFill>
                <a:cs typeface="DengXian" charset="-122"/>
              </a:rPr>
              <a:t>“铭心</a:t>
            </a:r>
            <a:r>
              <a:rPr lang="zh-CN" altLang="en-US" sz="4000" dirty="0">
                <a:solidFill>
                  <a:srgbClr val="00FDFF"/>
                </a:solidFill>
                <a:cs typeface="DengXian" charset="-122"/>
              </a:rPr>
              <a:t>而</a:t>
            </a:r>
            <a:r>
              <a:rPr lang="zh-CN" altLang="en-US" sz="4000">
                <a:solidFill>
                  <a:srgbClr val="00FDFF"/>
                </a:solidFill>
                <a:cs typeface="DengXian" charset="-122"/>
              </a:rPr>
              <a:t>论</a:t>
            </a:r>
            <a:r>
              <a:rPr lang="zh-CN" altLang="en-US" sz="4000" smtClean="0">
                <a:solidFill>
                  <a:srgbClr val="00FDFF"/>
                </a:solidFill>
                <a:cs typeface="DengXian" charset="-122"/>
              </a:rPr>
              <a:t>”                               </a:t>
            </a:r>
            <a:r>
              <a:rPr lang="zh-CN" altLang="en-US" sz="4000" dirty="0" smtClean="0">
                <a:solidFill>
                  <a:srgbClr val="C00000"/>
                </a:solidFill>
                <a:cs typeface="DengXian" charset="-122"/>
              </a:rPr>
              <a:t>非常</a:t>
            </a:r>
            <a:r>
              <a:rPr lang="zh-CN" altLang="en-US" sz="4000" dirty="0">
                <a:solidFill>
                  <a:srgbClr val="C00000"/>
                </a:solidFill>
                <a:cs typeface="DengXian" charset="-122"/>
              </a:rPr>
              <a:t>感谢</a:t>
            </a:r>
            <a:r>
              <a:rPr lang="zh-CN" altLang="en-US" sz="4000" dirty="0" smtClean="0">
                <a:solidFill>
                  <a:srgbClr val="C00000"/>
                </a:solidFill>
                <a:cs typeface="DengXian" charset="-122"/>
              </a:rPr>
              <a:t>！</a:t>
            </a:r>
            <a:endParaRPr lang="zh-CN" altLang="en-US" sz="4000" dirty="0">
              <a:solidFill>
                <a:srgbClr val="C00000"/>
              </a:solidFill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073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99" y="14287"/>
            <a:ext cx="10515600" cy="1325563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中国地方政府债务</a:t>
            </a:r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的形成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机制分析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" y="1117600"/>
            <a:ext cx="12188166" cy="5740400"/>
          </a:xfrm>
          <a:prstGeom prst="rect">
            <a:avLst/>
          </a:prstGeom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0580913" y="4536740"/>
            <a:ext cx="1611087" cy="1601595"/>
          </a:xfrm>
          <a:prstGeom prst="ellipse">
            <a:avLst/>
          </a:prstGeom>
          <a:solidFill>
            <a:srgbClr val="FF00FF">
              <a:alpha val="1411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6" name="线形标注 1 5"/>
          <p:cNvSpPr/>
          <p:nvPr/>
        </p:nvSpPr>
        <p:spPr>
          <a:xfrm>
            <a:off x="3078032" y="4777344"/>
            <a:ext cx="1493967" cy="560193"/>
          </a:xfrm>
          <a:prstGeom prst="borderCallout1">
            <a:avLst>
              <a:gd name="adj1" fmla="val 18750"/>
              <a:gd name="adj2" fmla="val -8333"/>
              <a:gd name="adj3" fmla="val -83980"/>
              <a:gd name="adj4" fmla="val 229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 smtClean="0"/>
              <a:t>挣钱</a:t>
            </a:r>
            <a:endParaRPr kumimoji="1" lang="zh-CN" altLang="en-US" sz="2800" dirty="0"/>
          </a:p>
        </p:txBody>
      </p:sp>
      <p:sp>
        <p:nvSpPr>
          <p:cNvPr id="7" name="线形标注 1 6"/>
          <p:cNvSpPr/>
          <p:nvPr/>
        </p:nvSpPr>
        <p:spPr>
          <a:xfrm>
            <a:off x="3078032" y="6003229"/>
            <a:ext cx="1493967" cy="560193"/>
          </a:xfrm>
          <a:prstGeom prst="borderCallout1">
            <a:avLst>
              <a:gd name="adj1" fmla="val 18750"/>
              <a:gd name="adj2" fmla="val -8333"/>
              <a:gd name="adj3" fmla="val 85295"/>
              <a:gd name="adj4" fmla="val 1645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 smtClean="0"/>
              <a:t>要钱</a:t>
            </a:r>
            <a:endParaRPr kumimoji="1" lang="zh-CN" altLang="en-US" sz="2800" dirty="0"/>
          </a:p>
        </p:txBody>
      </p:sp>
      <p:sp>
        <p:nvSpPr>
          <p:cNvPr id="8" name="线形标注 1 7"/>
          <p:cNvSpPr/>
          <p:nvPr/>
        </p:nvSpPr>
        <p:spPr>
          <a:xfrm>
            <a:off x="10105365" y="2938295"/>
            <a:ext cx="1493967" cy="560193"/>
          </a:xfrm>
          <a:prstGeom prst="borderCallout1">
            <a:avLst>
              <a:gd name="adj1" fmla="val 18750"/>
              <a:gd name="adj2" fmla="val -8333"/>
              <a:gd name="adj3" fmla="val 175978"/>
              <a:gd name="adj4" fmla="val 398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 smtClean="0"/>
              <a:t>借钱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932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问题？</a:t>
            </a:r>
            <a:endParaRPr lang="zh-CN" altLang="en-US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中国的</a:t>
            </a:r>
            <a:r>
              <a:rPr lang="zh-CN" altLang="en-US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央地关系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如何影响了</a:t>
            </a:r>
            <a:r>
              <a:rPr lang="zh-CN" altLang="en-US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地方债务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转移支付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如何影响了地方政府的</a:t>
            </a:r>
            <a:r>
              <a:rPr lang="zh-CN" altLang="en-US" sz="4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城投债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4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2803072" y="3298371"/>
            <a:ext cx="1676400" cy="1164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8098971" y="3298371"/>
            <a:ext cx="1360714" cy="1306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3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默认设计模板">
    <a:majorFont>
      <a:latin typeface="Arial"/>
      <a:ea typeface="华文中宋"/>
      <a:cs typeface="宋体"/>
    </a:majorFont>
    <a:minorFont>
      <a:latin typeface="Arial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默认设计模板">
    <a:majorFont>
      <a:latin typeface="Arial"/>
      <a:ea typeface="华文中宋"/>
      <a:cs typeface="宋体"/>
    </a:majorFont>
    <a:minorFont>
      <a:latin typeface="Arial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DengXian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DengXian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3814</Words>
  <Application>Microsoft Macintosh PowerPoint</Application>
  <PresentationFormat>宽屏</PresentationFormat>
  <Paragraphs>838</Paragraphs>
  <Slides>73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98" baseType="lpstr">
      <vt:lpstr>Calibri</vt:lpstr>
      <vt:lpstr>Calibri Light</vt:lpstr>
      <vt:lpstr>Cambria Math</vt:lpstr>
      <vt:lpstr>DengXian</vt:lpstr>
      <vt:lpstr>DengXian Light</vt:lpstr>
      <vt:lpstr>FangSong</vt:lpstr>
      <vt:lpstr>KaiTi</vt:lpstr>
      <vt:lpstr>Mongolian Baiti</vt:lpstr>
      <vt:lpstr>News Gothic MT</vt:lpstr>
      <vt:lpstr>PingFang SC Regular</vt:lpstr>
      <vt:lpstr>PingFang SC Semibold</vt:lpstr>
      <vt:lpstr>Rockwell</vt:lpstr>
      <vt:lpstr>Source Han Sans CN</vt:lpstr>
      <vt:lpstr>STHeiti Light</vt:lpstr>
      <vt:lpstr>STHeitiSC-Light</vt:lpstr>
      <vt:lpstr>STKaiti</vt:lpstr>
      <vt:lpstr>Times New Roman</vt:lpstr>
      <vt:lpstr>Wingdings</vt:lpstr>
      <vt:lpstr>等线</vt:lpstr>
      <vt:lpstr>仿宋</vt:lpstr>
      <vt:lpstr>华文中宋</vt:lpstr>
      <vt:lpstr>楷体</vt:lpstr>
      <vt:lpstr>宋体</vt:lpstr>
      <vt:lpstr>Arial</vt:lpstr>
      <vt:lpstr>Office 主题</vt:lpstr>
      <vt:lpstr>城市、区域与国家发展 空间政治经济学的视角</vt:lpstr>
      <vt:lpstr>这些“大国大城”的问题啊……</vt:lpstr>
      <vt:lpstr>一、欧元区病</vt:lpstr>
      <vt:lpstr>PowerPoint 演示文稿</vt:lpstr>
      <vt:lpstr>PowerPoint 演示文稿</vt:lpstr>
      <vt:lpstr>市场分割+统一货币 = 中国经济的欧元区化 Eurozonization</vt:lpstr>
      <vt:lpstr>东部与中西部平均最低工资之比 </vt:lpstr>
      <vt:lpstr>中国地方政府债务的形成机制分析</vt:lpstr>
      <vt:lpstr>问题？</vt:lpstr>
      <vt:lpstr>地方政府借债存在道德风险 （钟辉勇和陆铭，2015）</vt:lpstr>
      <vt:lpstr>财政必须与金融分家</vt:lpstr>
      <vt:lpstr>地方政府债务治理</vt:lpstr>
      <vt:lpstr>针对地方政府债务的国家治理</vt:lpstr>
      <vt:lpstr>二、国家、区域和城市发展的三角悖论</vt:lpstr>
      <vt:lpstr>空间政治经济学下三个“三角悖论”</vt:lpstr>
      <vt:lpstr>国家层面：统一、发展和平衡的三角悖论</vt:lpstr>
      <vt:lpstr>区域层面：均匀、差距和补贴的三角悖论</vt:lpstr>
      <vt:lpstr>城市层面：增长、和谐与宜居的三角悖论</vt:lpstr>
      <vt:lpstr>什么是真正的平衡发展？</vt:lpstr>
      <vt:lpstr>走出“平衡”发展的误区</vt:lpstr>
      <vt:lpstr>在集聚中走向平衡的美国</vt:lpstr>
      <vt:lpstr>中国的GDP和人口分布不匹配</vt:lpstr>
      <vt:lpstr>集聚中走向平衡：中美日对比 (Li and Lu, 2021)</vt:lpstr>
      <vt:lpstr>珠三角在集聚中走向平衡</vt:lpstr>
      <vt:lpstr>南北差距（总量分化，人均趋同）</vt:lpstr>
      <vt:lpstr>PowerPoint 演示文稿</vt:lpstr>
      <vt:lpstr>可以通过帮助欠发达地区提高GDP 来化解债务吗？</vt:lpstr>
      <vt:lpstr>PowerPoint 演示文稿</vt:lpstr>
      <vt:lpstr>内地的土地供应份额在 2003后持续上升</vt:lpstr>
      <vt:lpstr>PowerPoint 演示文稿</vt:lpstr>
      <vt:lpstr>PowerPoint 演示文稿</vt:lpstr>
      <vt:lpstr>到大港口距离的重要性（陆铭、李鹏飞、钟辉勇，2019） </vt:lpstr>
      <vt:lpstr>到国家级中心城市的距离的重要性</vt:lpstr>
      <vt:lpstr>PowerPoint 演示文稿</vt:lpstr>
      <vt:lpstr>如火如荼的“新城”（常晨、陆铭，2017)</vt:lpstr>
      <vt:lpstr>“远、大”的新城</vt:lpstr>
      <vt:lpstr>PowerPoint 演示文稿</vt:lpstr>
      <vt:lpstr>PowerPoint 演示文稿</vt:lpstr>
      <vt:lpstr>内地省份的城投债占比份额</vt:lpstr>
      <vt:lpstr>PowerPoint 演示文稿</vt:lpstr>
      <vt:lpstr>内地省份 负债率更高(2017)</vt:lpstr>
      <vt:lpstr>我当前的思考</vt:lpstr>
      <vt:lpstr>三、大国大城</vt:lpstr>
      <vt:lpstr>从“齐夫法则”到“大国大城”</vt:lpstr>
      <vt:lpstr>中国正在接近Zipf’s law</vt:lpstr>
      <vt:lpstr>排名前30位的都市圈规模不够大 灯光数据看城市（Zipf’s Law)</vt:lpstr>
      <vt:lpstr>国家人口是首位城市人口的决定因素</vt:lpstr>
      <vt:lpstr>       中国大城市（都市圈）不够大</vt:lpstr>
      <vt:lpstr>       中国大城市（都市圈）不够大（亚洲）</vt:lpstr>
      <vt:lpstr>四、城市规模与城市病</vt:lpstr>
      <vt:lpstr>经济发展和最佳城市规模 (Au and Henderson, 2006) </vt:lpstr>
      <vt:lpstr>经验研究</vt:lpstr>
      <vt:lpstr>PowerPoint 演示文稿</vt:lpstr>
      <vt:lpstr>城市人多真的加剧污染吗？</vt:lpstr>
      <vt:lpstr>城市人多真的加剧污染吗？</vt:lpstr>
      <vt:lpstr>城市人多真的增加拥堵吗？</vt:lpstr>
      <vt:lpstr>城市人多真的增加拥堵吗？</vt:lpstr>
      <vt:lpstr>为什么人多， 并没有太堵？ （李杰伟、陆铭，2018 ）</vt:lpstr>
      <vt:lpstr>外来人口增加拥堵？不！ （李杰伟、韩立彬，2020)</vt:lpstr>
      <vt:lpstr>承载力是动态变化的</vt:lpstr>
      <vt:lpstr>北京真的缺水吗？</vt:lpstr>
      <vt:lpstr>超大城市真的教育资源不足吗？</vt:lpstr>
      <vt:lpstr>进一步的研究</vt:lpstr>
      <vt:lpstr>五、中国式“滞胀”： 改革与危机的赛跑</vt:lpstr>
      <vt:lpstr>PowerPoint 演示文稿</vt:lpstr>
      <vt:lpstr>在“十四五”期间，以及更为久远</vt:lpstr>
      <vt:lpstr>中央财经委员会第五次会议，2019-8-26</vt:lpstr>
      <vt:lpstr>深化区域合作机制</vt:lpstr>
      <vt:lpstr>1､深化户籍制度改革</vt:lpstr>
      <vt:lpstr>2､“地随人走”已经成为趋势，超大城市需摆脱“开发强度”桎梏</vt:lpstr>
      <vt:lpstr>3､加强流动人口子女的教育投资</vt:lpstr>
      <vt:lpstr>4､收缩城市和农村减量规划</vt:lpstr>
      <vt:lpstr>PowerPoint 演示文稿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地方政府债务研讨会</dc:title>
  <dc:creator>huiyong zhong</dc:creator>
  <cp:lastModifiedBy>陆 铭</cp:lastModifiedBy>
  <cp:revision>166</cp:revision>
  <dcterms:created xsi:type="dcterms:W3CDTF">2015-04-13T06:52:04Z</dcterms:created>
  <dcterms:modified xsi:type="dcterms:W3CDTF">2021-09-15T09:05:09Z</dcterms:modified>
</cp:coreProperties>
</file>